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310" r:id="rId3"/>
    <p:sldId id="375" r:id="rId4"/>
    <p:sldId id="376" r:id="rId5"/>
    <p:sldId id="377" r:id="rId6"/>
    <p:sldId id="331" r:id="rId7"/>
    <p:sldId id="394" r:id="rId8"/>
    <p:sldId id="378" r:id="rId9"/>
    <p:sldId id="393" r:id="rId10"/>
    <p:sldId id="379" r:id="rId11"/>
    <p:sldId id="380" r:id="rId12"/>
    <p:sldId id="381" r:id="rId13"/>
    <p:sldId id="382" r:id="rId14"/>
    <p:sldId id="383" r:id="rId15"/>
    <p:sldId id="386" r:id="rId16"/>
    <p:sldId id="387" r:id="rId17"/>
    <p:sldId id="388" r:id="rId18"/>
    <p:sldId id="390" r:id="rId19"/>
    <p:sldId id="392" r:id="rId20"/>
    <p:sldId id="35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FFEAE9"/>
    <a:srgbClr val="9DBBA6"/>
    <a:srgbClr val="131F33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04"/>
    <p:restoredTop sz="54607"/>
  </p:normalViewPr>
  <p:slideViewPr>
    <p:cSldViewPr snapToGrid="0" snapToObjects="1">
      <p:cViewPr varScale="1">
        <p:scale>
          <a:sx n="78" d="100"/>
          <a:sy n="78" d="100"/>
        </p:scale>
        <p:origin x="928" y="168"/>
      </p:cViewPr>
      <p:guideLst>
        <p:guide orient="horz" pos="2160"/>
        <p:guide pos="3840"/>
      </p:guideLst>
    </p:cSldViewPr>
  </p:slideViewPr>
  <p:notesTextViewPr>
    <p:cViewPr>
      <p:scale>
        <a:sx n="105" d="100"/>
        <a:sy n="10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D3E08-CD1E-6345-BF3D-6B539ADC1145}" type="datetimeFigureOut">
              <a:rPr lang="en-US" smtClean="0"/>
              <a:t>10/15/25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32C59-1409-2640-866F-4A1083575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52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E2363-25DD-B638-55F9-5C9FFA12E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19753C-481D-C680-C76F-387C0847DF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91B95-6E05-EBDB-FFA4-82350CF62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Modern research suggests that both formats coexist.</a:t>
            </a:r>
          </a:p>
          <a:p>
            <a:r>
              <a:rPr lang="en-US" dirty="0"/>
              <a:t>Brain imaging shows that visual areas activate during mental imagery, consistent with </a:t>
            </a:r>
            <a:r>
              <a:rPr lang="en-US" dirty="0" err="1"/>
              <a:t>Kosslyn’s</a:t>
            </a:r>
            <a:r>
              <a:rPr lang="en-US" dirty="0"/>
              <a:t> view.</a:t>
            </a:r>
          </a:p>
          <a:p>
            <a:r>
              <a:rPr lang="en-US" dirty="0"/>
              <a:t>But frontal and parietal regions—associated with symbolic reasoning and relational coding</a:t>
            </a:r>
          </a:p>
          <a:p>
            <a:r>
              <a:rPr lang="en-US" dirty="0"/>
              <a:t>	—also play key roles, consistent with </a:t>
            </a:r>
            <a:r>
              <a:rPr lang="en-US" dirty="0" err="1"/>
              <a:t>Pylyshyn’s</a:t>
            </a:r>
            <a:r>
              <a:rPr lang="en-US" dirty="0"/>
              <a:t>.</a:t>
            </a:r>
          </a:p>
          <a:p>
            <a:r>
              <a:rPr lang="en-US" dirty="0"/>
              <a:t>Most cognitive scientists now think spatial cognition uses </a:t>
            </a:r>
            <a:r>
              <a:rPr lang="en-US" b="1" dirty="0"/>
              <a:t>hybrid representations</a:t>
            </a:r>
            <a:r>
              <a:rPr lang="en-US" dirty="0"/>
              <a:t>:</a:t>
            </a:r>
          </a:p>
          <a:p>
            <a:r>
              <a:rPr lang="en-US" dirty="0"/>
              <a:t>depictive formats for tasks that rely on geometry or perception,</a:t>
            </a:r>
          </a:p>
          <a:p>
            <a:r>
              <a:rPr lang="en-US" dirty="0"/>
              <a:t>	and propositional ones for tasks that require abstract reasoning or flexible inference.</a:t>
            </a:r>
          </a:p>
          <a:p>
            <a:endParaRPr lang="en-US" dirty="0"/>
          </a:p>
          <a:p>
            <a:r>
              <a:rPr lang="en-US" dirty="0"/>
              <a:t>The key insight for us is that </a:t>
            </a:r>
            <a:r>
              <a:rPr lang="en-US" i="1" dirty="0"/>
              <a:t>the format matters.</a:t>
            </a:r>
            <a:endParaRPr lang="en-US" dirty="0"/>
          </a:p>
          <a:p>
            <a:r>
              <a:rPr lang="en-US" dirty="0"/>
              <a:t>A pictorial code makes certain computations—like scanning or rotation—fast and natural.</a:t>
            </a:r>
          </a:p>
          <a:p>
            <a:r>
              <a:rPr lang="en-US" dirty="0"/>
              <a:t>A symbolic code supports logic, hierarchy, and flexible re-description.</a:t>
            </a:r>
          </a:p>
          <a:p>
            <a:r>
              <a:rPr lang="en-US" dirty="0"/>
              <a:t>Real cognitive systems, biological and artificial, often combine both to get the best of each world.</a:t>
            </a:r>
          </a:p>
          <a:p>
            <a:endParaRPr lang="en-US" dirty="0"/>
          </a:p>
          <a:p>
            <a:r>
              <a:rPr lang="en-US" dirty="0"/>
              <a:t>This old debate has an interesting echo today in arguments about whether large language models have a “world model.”</a:t>
            </a:r>
          </a:p>
          <a:p>
            <a:r>
              <a:rPr lang="en-US" dirty="0"/>
              <a:t>Ironically, </a:t>
            </a:r>
            <a:r>
              <a:rPr lang="en-US" dirty="0" err="1"/>
              <a:t>Pylyshyn’s</a:t>
            </a:r>
            <a:r>
              <a:rPr lang="en-US" dirty="0"/>
              <a:t> symbolic view</a:t>
            </a:r>
          </a:p>
          <a:p>
            <a:r>
              <a:rPr lang="en-US" dirty="0"/>
              <a:t>	—mental representations as structured propositions</a:t>
            </a:r>
          </a:p>
          <a:p>
            <a:r>
              <a:rPr lang="en-US" dirty="0"/>
              <a:t>	—would seem to fit LLMs best,</a:t>
            </a:r>
          </a:p>
          <a:p>
            <a:r>
              <a:rPr lang="en-US" dirty="0"/>
              <a:t>	since they encode and manipulate relational information in linguistic form.</a:t>
            </a:r>
          </a:p>
          <a:p>
            <a:r>
              <a:rPr lang="en-US" dirty="0"/>
              <a:t>Yet many of the contemporary critics who favor symbolic theories of mind </a:t>
            </a:r>
          </a:p>
          <a:p>
            <a:r>
              <a:rPr lang="en-US" dirty="0"/>
              <a:t>	now reject LLMs as lacking true understanding,</a:t>
            </a:r>
          </a:p>
          <a:p>
            <a:r>
              <a:rPr lang="en-US" dirty="0"/>
              <a:t>	while those from the more connectionist or empiricist traditions </a:t>
            </a:r>
          </a:p>
          <a:p>
            <a:r>
              <a:rPr lang="en-US" dirty="0"/>
              <a:t>	see them as evidence of emergent, analog-like structure.</a:t>
            </a:r>
          </a:p>
          <a:p>
            <a:r>
              <a:rPr lang="en-US" dirty="0"/>
              <a:t>It’s a neat reversal: the same philosophical divide reappearing, but the alliances have flipped.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E00491-B255-2BD4-18B5-6D65802356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40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1878D-275C-FCED-6379-33BB30758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CDA88F-12BD-9C1E-21F7-C3822B461A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7E5D6B-94BD-AFC2-0680-7093A44F7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all internal maps work the same way.</a:t>
            </a:r>
          </a:p>
          <a:p>
            <a:r>
              <a:rPr lang="en-US" dirty="0"/>
              <a:t>Cognitive psychologists have proposed several different kinds of spatial representations, </a:t>
            </a:r>
          </a:p>
          <a:p>
            <a:r>
              <a:rPr lang="en-US" dirty="0"/>
              <a:t>	each capturing different aspects of the environment.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metric</a:t>
            </a:r>
            <a:r>
              <a:rPr lang="en-US" dirty="0"/>
              <a:t> map encodes exact distances, angles, and coordinates</a:t>
            </a:r>
          </a:p>
          <a:p>
            <a:r>
              <a:rPr lang="en-US" dirty="0"/>
              <a:t>	—like a surveyor’s chart or a GPS readout.</a:t>
            </a:r>
          </a:p>
          <a:p>
            <a:r>
              <a:rPr lang="en-US" dirty="0"/>
              <a:t>It allows fine-grained geometric computations </a:t>
            </a:r>
          </a:p>
          <a:p>
            <a:r>
              <a:rPr lang="en-US" dirty="0"/>
              <a:t>	but requires constant calibration and is prone to accumulated error.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topological</a:t>
            </a:r>
            <a:r>
              <a:rPr lang="en-US" dirty="0"/>
              <a:t> map, by contrast, focuses on </a:t>
            </a:r>
            <a:r>
              <a:rPr lang="en-US" i="1" dirty="0"/>
              <a:t>connectivity</a:t>
            </a:r>
            <a:r>
              <a:rPr lang="en-US" dirty="0"/>
              <a:t>: </a:t>
            </a:r>
          </a:p>
          <a:p>
            <a:r>
              <a:rPr lang="en-US" dirty="0"/>
              <a:t>	which locations are linked, or what path leads from one to another, </a:t>
            </a:r>
          </a:p>
          <a:p>
            <a:r>
              <a:rPr lang="en-US" dirty="0"/>
              <a:t>	without storing absolute scale or direction.</a:t>
            </a:r>
          </a:p>
          <a:p>
            <a:r>
              <a:rPr lang="en-US" dirty="0"/>
              <a:t>This type of representation is efficient for route planning—if you know A connects to B and B connects to C, you can still reach C even if you don’t know the exact distance or bearing.</a:t>
            </a:r>
          </a:p>
          <a:p>
            <a:endParaRPr lang="en-US" dirty="0"/>
          </a:p>
          <a:p>
            <a:r>
              <a:rPr lang="en-US" dirty="0"/>
              <a:t>Finally, </a:t>
            </a:r>
            <a:r>
              <a:rPr lang="en-US" b="1" dirty="0"/>
              <a:t>hierarchical</a:t>
            </a:r>
            <a:r>
              <a:rPr lang="en-US" dirty="0"/>
              <a:t> maps group locations into larger clusters</a:t>
            </a:r>
          </a:p>
          <a:p>
            <a:r>
              <a:rPr lang="en-US" dirty="0"/>
              <a:t>	—rooms within a building, neighborhoods within a city.</a:t>
            </a:r>
          </a:p>
          <a:p>
            <a:r>
              <a:rPr lang="en-US" dirty="0"/>
              <a:t>Research by Barbara Tversky, Herbert Simon, and others shows that people often recall space in this nested way,</a:t>
            </a:r>
          </a:p>
          <a:p>
            <a:r>
              <a:rPr lang="en-US" dirty="0"/>
              <a:t>	which explains many systematic distortions in spatial memory: </a:t>
            </a:r>
          </a:p>
          <a:p>
            <a:r>
              <a:rPr lang="en-US" dirty="0"/>
              <a:t>	we compress distances within a region and exaggerate those between regions.</a:t>
            </a:r>
          </a:p>
          <a:p>
            <a:endParaRPr lang="en-US" dirty="0"/>
          </a:p>
          <a:p>
            <a:r>
              <a:rPr lang="en-US" dirty="0"/>
              <a:t>Each structure trades accuracy for efficiency.</a:t>
            </a:r>
          </a:p>
          <a:p>
            <a:r>
              <a:rPr lang="en-US" dirty="0"/>
              <a:t>Metric maps are precise but computationally expensive; </a:t>
            </a:r>
          </a:p>
          <a:p>
            <a:r>
              <a:rPr lang="en-US" dirty="0"/>
              <a:t>	topological maps are robust and compact; hierarchical maps help manage complexity.</a:t>
            </a:r>
          </a:p>
          <a:p>
            <a:r>
              <a:rPr lang="en-US" dirty="0"/>
              <a:t>Real minds—and most robotic systems—combine these forms to balance precision with practicality.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A0A78-19E1-D2BF-C640-B07EF380F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91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E2118-5BB1-7D15-5429-0C6E44CFC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859B63-7217-0C25-E34E-73DF7B2A28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39F32A-9168-4671-A786-5F5492863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real cognition, these abstract map types show up in how people actually navigate and remember space.</a:t>
            </a:r>
          </a:p>
          <a:p>
            <a:r>
              <a:rPr lang="en-US" dirty="0"/>
              <a:t>One of the most powerful tools for keeping track of location is the </a:t>
            </a:r>
            <a:r>
              <a:rPr lang="en-US" b="1" dirty="0"/>
              <a:t>landmark</a:t>
            </a:r>
            <a:r>
              <a:rPr lang="en-US" dirty="0"/>
              <a:t> — a stable feature that serves as a reference point.</a:t>
            </a:r>
          </a:p>
          <a:p>
            <a:r>
              <a:rPr lang="en-US" dirty="0"/>
              <a:t>Even infants use large, distinctive landmarks to orient themselves; and adults rely on them to reset internal estimates when path integration drifts.</a:t>
            </a:r>
          </a:p>
          <a:p>
            <a:r>
              <a:rPr lang="en-US" dirty="0"/>
              <a:t>When people lose those anchors — for example, in featureless environments — they quickly become disoriented, even if they have a sense of movement direction.</a:t>
            </a:r>
          </a:p>
          <a:p>
            <a:endParaRPr lang="en-US" dirty="0"/>
          </a:p>
          <a:p>
            <a:r>
              <a:rPr lang="en-US" dirty="0"/>
              <a:t>Landmarks also help form </a:t>
            </a:r>
            <a:r>
              <a:rPr lang="en-US" b="1" dirty="0"/>
              <a:t>spatial hierarchies</a:t>
            </a:r>
            <a:r>
              <a:rPr lang="en-US" dirty="0"/>
              <a:t>.</a:t>
            </a:r>
          </a:p>
          <a:p>
            <a:r>
              <a:rPr lang="en-US" dirty="0"/>
              <a:t>Barbara Tversky and others found that people naturally group locations into regions — “the kitchen area,” “the east side of campus,” “the downtown district.”</a:t>
            </a:r>
          </a:p>
          <a:p>
            <a:r>
              <a:rPr lang="en-US" dirty="0"/>
              <a:t>We remember within-region relationships well, but distort distances between regions, often assuming they’re farther apart or oriented differently than they really are.</a:t>
            </a:r>
          </a:p>
          <a:p>
            <a:r>
              <a:rPr lang="en-US" dirty="0"/>
              <a:t>These distortions reveal that our maps are not purely geometric; they’re structured around functional and conceptual boundaries.</a:t>
            </a:r>
          </a:p>
          <a:p>
            <a:endParaRPr lang="en-US" dirty="0"/>
          </a:p>
          <a:p>
            <a:r>
              <a:rPr lang="en-US" dirty="0"/>
              <a:t>Developmental studies by researchers like Nora Newcombe and Janellen </a:t>
            </a:r>
            <a:r>
              <a:rPr lang="en-US" dirty="0" err="1"/>
              <a:t>Huttenlocher</a:t>
            </a:r>
            <a:r>
              <a:rPr lang="en-US" dirty="0"/>
              <a:t> show that children progress through similar stages.</a:t>
            </a:r>
          </a:p>
          <a:p>
            <a:r>
              <a:rPr lang="en-US" dirty="0"/>
              <a:t>Early on, they navigate using landmarks and simple topological links — “the toy is near the chair.”</a:t>
            </a:r>
          </a:p>
          <a:p>
            <a:r>
              <a:rPr lang="en-US" dirty="0"/>
              <a:t>Only later do they develop metric accuracy, using distances and angles to integrate those landmarks into a unified frame.</a:t>
            </a:r>
          </a:p>
          <a:p>
            <a:r>
              <a:rPr lang="en-US" dirty="0"/>
              <a:t>In short, both children and adults build </a:t>
            </a:r>
            <a:r>
              <a:rPr lang="en-US" b="1" dirty="0"/>
              <a:t>hierarchical, landmark-based maps</a:t>
            </a:r>
            <a:r>
              <a:rPr lang="en-US" dirty="0"/>
              <a:t> that trade exact geometry for conceptual organization — an efficient compromise that works remarkably well for everyday navigation.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340CC-3194-B701-9DDA-AC55CF1D10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283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B03E0-2323-4090-B76C-7F0ED8815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BBFEE7-046B-CFF6-616E-F6155E3608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85D857-57E7-8822-9AE7-E6420023B9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some of these situations: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Driving in dense fog or a blizzard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	– Visual cues vanish, and even small steering adjustments accumulate error. </a:t>
            </a:r>
            <a:br>
              <a:rPr lang="en-US" dirty="0"/>
            </a:br>
            <a:r>
              <a:rPr lang="en-US" dirty="0"/>
              <a:t>	Drivers may veer off course without realizing 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Walking through a crowded room or concert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	– You move based on local avoidance cues, </a:t>
            </a:r>
            <a:br>
              <a:rPr lang="en-US" dirty="0"/>
            </a:br>
            <a:r>
              <a:rPr lang="en-US" dirty="0"/>
              <a:t>	but landmarks are blocked or moving, </a:t>
            </a:r>
            <a:br>
              <a:rPr lang="en-US" dirty="0"/>
            </a:br>
            <a:r>
              <a:rPr lang="en-US" dirty="0"/>
              <a:t>	so your sense of global orientation degrades.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Swimming underwater or diving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	– Gravity cues and visual horizons disappear; </a:t>
            </a:r>
            <a:br>
              <a:rPr lang="en-US" dirty="0"/>
            </a:br>
            <a:r>
              <a:rPr lang="en-US" dirty="0"/>
              <a:t>	proprioceptive and vestibular feedback can conflict, causing disorientation.</a:t>
            </a:r>
          </a:p>
          <a:p>
            <a:endParaRPr lang="en-US" dirty="0"/>
          </a:p>
          <a:p>
            <a:r>
              <a:rPr lang="en-US" dirty="0"/>
              <a:t>In each case, what’s gone wrong is feedback.</a:t>
            </a:r>
          </a:p>
          <a:p>
            <a:r>
              <a:rPr lang="en-US" dirty="0"/>
              <a:t>Your brain is still tracking motion, but it’s doing it in isolation</a:t>
            </a:r>
            <a:br>
              <a:rPr lang="en-US" dirty="0"/>
            </a:br>
            <a:r>
              <a:rPr lang="en-US" dirty="0"/>
              <a:t>	—integrating tiny velocity signals to estimate position.</a:t>
            </a:r>
          </a:p>
          <a:p>
            <a:r>
              <a:rPr lang="en-US" dirty="0"/>
              <a:t>That process is called </a:t>
            </a:r>
            <a:r>
              <a:rPr lang="en-US" b="1" dirty="0"/>
              <a:t>path integration</a:t>
            </a:r>
            <a:r>
              <a:rPr lang="en-US" dirty="0"/>
              <a:t>, and it’s how both animals and machines </a:t>
            </a:r>
          </a:p>
          <a:p>
            <a:r>
              <a:rPr lang="en-US" dirty="0"/>
              <a:t>	keep track of where they are when external cues are missing.</a:t>
            </a:r>
          </a:p>
          <a:p>
            <a:endParaRPr lang="en-US" dirty="0"/>
          </a:p>
          <a:p>
            <a:r>
              <a:rPr lang="en-US" dirty="0"/>
              <a:t>Path integration combines signals from the body—vestibular information about rotation, </a:t>
            </a:r>
          </a:p>
          <a:p>
            <a:r>
              <a:rPr lang="en-US" dirty="0"/>
              <a:t>	proprioceptive feedback from limbs, and visual flow when available—to continuously update location.</a:t>
            </a:r>
          </a:p>
          <a:p>
            <a:r>
              <a:rPr lang="en-US" dirty="0"/>
              <a:t>But every signal carries noise.</a:t>
            </a:r>
          </a:p>
          <a:p>
            <a:r>
              <a:rPr lang="en-US" dirty="0"/>
              <a:t>As those errors accumulate, the internal estimate drifts, </a:t>
            </a:r>
          </a:p>
          <a:p>
            <a:r>
              <a:rPr lang="en-US" dirty="0"/>
              <a:t>	and the map no longer matches the world.</a:t>
            </a:r>
          </a:p>
          <a:p>
            <a:r>
              <a:rPr lang="en-US" dirty="0"/>
              <a:t>That’s why, after a few turns in the dark, you can end up </a:t>
            </a:r>
          </a:p>
          <a:p>
            <a:r>
              <a:rPr lang="en-US" dirty="0"/>
              <a:t>	facing the wrong way or several meters off course without realizing it.</a:t>
            </a:r>
          </a:p>
          <a:p>
            <a:endParaRPr lang="en-US" dirty="0"/>
          </a:p>
          <a:p>
            <a:r>
              <a:rPr lang="en-US" dirty="0"/>
              <a:t>Both biology and robotics face the same problem.</a:t>
            </a:r>
          </a:p>
          <a:p>
            <a:r>
              <a:rPr lang="en-US" dirty="0"/>
              <a:t>Robots relying on inertial sensors show the same drift humans do, </a:t>
            </a:r>
          </a:p>
          <a:p>
            <a:r>
              <a:rPr lang="en-US" dirty="0"/>
              <a:t>	unless they periodically correct with external landmarks or environmental feedback.</a:t>
            </a:r>
          </a:p>
          <a:p>
            <a:r>
              <a:rPr lang="en-US" dirty="0"/>
              <a:t>Algorithms like </a:t>
            </a:r>
            <a:r>
              <a:rPr lang="en-US" b="1" dirty="0"/>
              <a:t>Kalman filters</a:t>
            </a:r>
            <a:r>
              <a:rPr lang="en-US" dirty="0"/>
              <a:t> or </a:t>
            </a:r>
            <a:r>
              <a:rPr lang="en-US" b="1" dirty="0"/>
              <a:t>SLAM systems</a:t>
            </a:r>
            <a:r>
              <a:rPr lang="en-US" dirty="0"/>
              <a:t> implement this correction explicitly</a:t>
            </a:r>
          </a:p>
          <a:p>
            <a:r>
              <a:rPr lang="en-US" dirty="0"/>
              <a:t>	—just as the brain recalibrates its map whenever stable reference points reappear.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Whether in fog, crowds, or open water, the rule is the same:</a:t>
            </a:r>
          </a:p>
          <a:p>
            <a:r>
              <a:rPr lang="en-US" dirty="0"/>
              <a:t>navigation depends not just on integrating movement, </a:t>
            </a:r>
          </a:p>
          <a:p>
            <a:r>
              <a:rPr lang="en-US" dirty="0"/>
              <a:t>	but on continually anchoring those estimates to the outside world.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9D0CF-6D69-0E28-0220-DEDAA9723C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31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67814-1ABF-C50F-CC6C-BE80F1AF1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CB9A3A-512E-5527-66E2-30F7D9A1A8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331537-BF1F-5128-F078-1D4A1EDEF8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integration isn’t unique to humans </a:t>
            </a:r>
          </a:p>
          <a:p>
            <a:r>
              <a:rPr lang="en-US" dirty="0"/>
              <a:t>	— it’s one of the most ancient and widespread navigation strategies in the animal kingdom.</a:t>
            </a:r>
          </a:p>
          <a:p>
            <a:endParaRPr lang="en-US" dirty="0"/>
          </a:p>
          <a:p>
            <a:r>
              <a:rPr lang="en-US" dirty="0"/>
              <a:t>Desert ants, for example, leave their nests and wander randomly while foraging, </a:t>
            </a:r>
          </a:p>
          <a:p>
            <a:r>
              <a:rPr lang="en-US" dirty="0"/>
              <a:t>	sometimes over hundreds of meters.</a:t>
            </a:r>
          </a:p>
          <a:p>
            <a:r>
              <a:rPr lang="en-US" dirty="0"/>
              <a:t>When they find food, they don’t retrace their exact steps.</a:t>
            </a:r>
          </a:p>
          <a:p>
            <a:r>
              <a:rPr lang="en-US" dirty="0"/>
              <a:t>Instead, they turn and walk almost directly back to the nest in a straight line,</a:t>
            </a:r>
          </a:p>
          <a:p>
            <a:r>
              <a:rPr lang="en-US" dirty="0"/>
              <a:t>	using an internal estimate of distance and direction built up during the outbound path.</a:t>
            </a:r>
          </a:p>
          <a:p>
            <a:r>
              <a:rPr lang="en-US" dirty="0"/>
              <a:t>But the longer or more circuitous the route, the larger the error on the return</a:t>
            </a:r>
          </a:p>
          <a:p>
            <a:r>
              <a:rPr lang="en-US" dirty="0"/>
              <a:t>	—showing the slow accumulation of drift in their internal sum of movements.</a:t>
            </a:r>
          </a:p>
          <a:p>
            <a:endParaRPr lang="en-US" dirty="0"/>
          </a:p>
          <a:p>
            <a:r>
              <a:rPr lang="en-US" dirty="0"/>
              <a:t>Humans show the same pattern.</a:t>
            </a:r>
          </a:p>
          <a:p>
            <a:r>
              <a:rPr lang="en-US" dirty="0"/>
              <a:t>In laboratory tasks where people walk blindfolded along a path </a:t>
            </a:r>
          </a:p>
          <a:p>
            <a:r>
              <a:rPr lang="en-US" dirty="0"/>
              <a:t>	and then try to return to the start, small errors add up quickly.</a:t>
            </a:r>
          </a:p>
          <a:p>
            <a:r>
              <a:rPr lang="en-US" dirty="0"/>
              <a:t>A few extra degrees of rotation or a misjudged stride length </a:t>
            </a:r>
          </a:p>
          <a:p>
            <a:r>
              <a:rPr lang="en-US" dirty="0"/>
              <a:t>	are enough to create large position errors after just a few steps.</a:t>
            </a:r>
          </a:p>
          <a:p>
            <a:r>
              <a:rPr lang="en-US" dirty="0"/>
              <a:t>Adding auditory or visual landmarks immediately improves accuracy, </a:t>
            </a:r>
          </a:p>
          <a:p>
            <a:r>
              <a:rPr lang="en-US" dirty="0"/>
              <a:t>	because those external cues reset the internal estimate.</a:t>
            </a:r>
          </a:p>
          <a:p>
            <a:endParaRPr lang="en-US" dirty="0"/>
          </a:p>
          <a:p>
            <a:r>
              <a:rPr lang="en-US" dirty="0"/>
              <a:t>Studies in rats, bats, and even fish have found neural evidence of similar mechanisms.</a:t>
            </a:r>
          </a:p>
          <a:p>
            <a:r>
              <a:rPr lang="en-US" dirty="0"/>
              <a:t>Specialized cells in the hippocampus and surrounding areas track heading, distance, and displacement </a:t>
            </a:r>
          </a:p>
          <a:p>
            <a:r>
              <a:rPr lang="en-US" dirty="0"/>
              <a:t>	— essentially integrating self-motion signals into a continuous location estimate.</a:t>
            </a:r>
          </a:p>
          <a:p>
            <a:endParaRPr lang="en-US" dirty="0"/>
          </a:p>
          <a:p>
            <a:r>
              <a:rPr lang="en-US" dirty="0"/>
              <a:t>Across species, the pattern is the same:</a:t>
            </a:r>
          </a:p>
          <a:p>
            <a:r>
              <a:rPr lang="en-US" dirty="0"/>
              <a:t>	path integration provides a powerful but fallible system for keeping track of where you are.</a:t>
            </a:r>
          </a:p>
          <a:p>
            <a:r>
              <a:rPr lang="en-US" dirty="0"/>
              <a:t>It works best when the world provides stable cues for periodic recalibration.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8FDEB-3D9E-7348-0314-BF9D6D7A11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66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43A76-9BCD-043B-FA99-32A36A2F7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F7203F-C677-B8B7-E72E-741FA453C9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FC9C3F-C320-9681-87C1-54BA5745C0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to now, we’ve talked about how organisms build and update maps of space</a:t>
            </a:r>
          </a:p>
          <a:p>
            <a:r>
              <a:rPr lang="en-US" dirty="0"/>
              <a:t>	—how they maintain orientation, track movement, and correct drift.</a:t>
            </a:r>
          </a:p>
          <a:p>
            <a:r>
              <a:rPr lang="en-US" dirty="0"/>
              <a:t>But once an organism has a stable map, a new question arises: </a:t>
            </a:r>
            <a:r>
              <a:rPr lang="en-US" i="1" dirty="0"/>
              <a:t>where should it go next?</a:t>
            </a:r>
            <a:endParaRPr lang="en-US" dirty="0"/>
          </a:p>
          <a:p>
            <a:endParaRPr lang="en-US" dirty="0"/>
          </a:p>
          <a:p>
            <a:r>
              <a:rPr lang="en-US" dirty="0"/>
              <a:t>Exploration serves a different purpose than navigation.</a:t>
            </a:r>
          </a:p>
          <a:p>
            <a:r>
              <a:rPr lang="en-US" dirty="0"/>
              <a:t>Navigation is about reaching known goals efficiently; </a:t>
            </a:r>
          </a:p>
          <a:p>
            <a:r>
              <a:rPr lang="en-US" dirty="0"/>
              <a:t>	exploration is about discovering what you </a:t>
            </a:r>
            <a:r>
              <a:rPr lang="en-US" i="1" dirty="0"/>
              <a:t>don’t yet know</a:t>
            </a:r>
            <a:r>
              <a:rPr lang="en-US" dirty="0"/>
              <a:t>.</a:t>
            </a:r>
          </a:p>
          <a:p>
            <a:r>
              <a:rPr lang="en-US" dirty="0"/>
              <a:t>Each movement into unfamiliar territory adds information</a:t>
            </a:r>
          </a:p>
          <a:p>
            <a:r>
              <a:rPr lang="en-US" dirty="0"/>
              <a:t>	—about new landmarks, new food sources, or new dangers</a:t>
            </a:r>
          </a:p>
          <a:p>
            <a:r>
              <a:rPr lang="en-US" dirty="0"/>
              <a:t>	—and helps refine the map for future use.</a:t>
            </a:r>
          </a:p>
          <a:p>
            <a:endParaRPr lang="en-US" dirty="0"/>
          </a:p>
          <a:p>
            <a:r>
              <a:rPr lang="en-US" dirty="0"/>
              <a:t>Interestingly, exploration isn’t only instrumental.</a:t>
            </a:r>
          </a:p>
          <a:p>
            <a:r>
              <a:rPr lang="en-US" dirty="0"/>
              <a:t>Across species, animals seem to find </a:t>
            </a:r>
            <a:r>
              <a:rPr lang="en-US" b="1" dirty="0"/>
              <a:t>novelty itself rewarding</a:t>
            </a:r>
            <a:r>
              <a:rPr lang="en-US" dirty="0"/>
              <a:t>.</a:t>
            </a:r>
          </a:p>
          <a:p>
            <a:r>
              <a:rPr lang="en-US" dirty="0"/>
              <a:t>Rats investigate new corridors even when no food is there.</a:t>
            </a:r>
          </a:p>
          <a:p>
            <a:r>
              <a:rPr lang="en-US" dirty="0"/>
              <a:t>Human infants stare longer at new shapes or patterns than familiar ones.</a:t>
            </a:r>
          </a:p>
          <a:p>
            <a:r>
              <a:rPr lang="en-US" dirty="0"/>
              <a:t>This drive toward novelty helps fill in the spatial map and reduces uncertainty about the environment.</a:t>
            </a:r>
          </a:p>
          <a:p>
            <a:endParaRPr lang="en-US" dirty="0"/>
          </a:p>
          <a:p>
            <a:r>
              <a:rPr lang="en-US" dirty="0"/>
              <a:t>You can think of it as the cognitive version of curiosity</a:t>
            </a:r>
          </a:p>
          <a:p>
            <a:r>
              <a:rPr lang="en-US" dirty="0"/>
              <a:t>	—a motivational system that pushes an organism to keep learning, </a:t>
            </a:r>
          </a:p>
          <a:p>
            <a:r>
              <a:rPr lang="en-US" dirty="0"/>
              <a:t>	even when there’s no immediate payoff.</a:t>
            </a:r>
          </a:p>
          <a:p>
            <a:r>
              <a:rPr lang="en-US" dirty="0"/>
              <a:t>Once maps exist, curiosity becomes a way of improving them, </a:t>
            </a:r>
          </a:p>
          <a:p>
            <a:r>
              <a:rPr lang="en-US" dirty="0"/>
              <a:t>	making future navigation—and future decisions—more efficient.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C08B8B-180B-30A7-6866-C9D66BED42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242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503DF-77E5-E30B-9F3C-FF41A1397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AB9B43-7EC1-038D-FDE3-D6A264F07A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4008B6-F824-0C2A-19B1-8A4F995BC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Exploration is valuable, but it’s also costly.</a:t>
            </a:r>
          </a:p>
          <a:p>
            <a:r>
              <a:rPr lang="en-US" dirty="0"/>
              <a:t>Time spent exploring is time not spent exploiting known rewards.</a:t>
            </a:r>
          </a:p>
          <a:p>
            <a:r>
              <a:rPr lang="en-US" dirty="0"/>
              <a:t>This creates one of the most fundamental dilemmas in both biology and decision theory</a:t>
            </a:r>
          </a:p>
          <a:p>
            <a:r>
              <a:rPr lang="en-US" dirty="0"/>
              <a:t>	—the </a:t>
            </a:r>
            <a:r>
              <a:rPr lang="en-US" b="1" dirty="0"/>
              <a:t>explore–exploit tradeoff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Organisms face it constantly.</a:t>
            </a:r>
          </a:p>
          <a:p>
            <a:r>
              <a:rPr lang="en-US" dirty="0"/>
              <a:t>Do you keep foraging in a field you know has food, </a:t>
            </a:r>
          </a:p>
          <a:p>
            <a:r>
              <a:rPr lang="en-US" dirty="0"/>
              <a:t>	or venture into the unknown in case there’s something better?</a:t>
            </a:r>
          </a:p>
          <a:p>
            <a:r>
              <a:rPr lang="en-US" dirty="0"/>
              <a:t>Do you try a new route home that might be faster, or stick with the one you know works?</a:t>
            </a:r>
          </a:p>
          <a:p>
            <a:r>
              <a:rPr lang="en-US" dirty="0"/>
              <a:t>In humans, even small choices—trying a new restaurant, clicking an unfamiliar link</a:t>
            </a:r>
          </a:p>
          <a:p>
            <a:r>
              <a:rPr lang="en-US" dirty="0"/>
              <a:t>	—reflect the same tension between curiosity and safety.</a:t>
            </a:r>
          </a:p>
          <a:p>
            <a:endParaRPr lang="en-US" dirty="0"/>
          </a:p>
          <a:p>
            <a:r>
              <a:rPr lang="en-US" dirty="0"/>
              <a:t>Too much exploitation leads to rigidity—you stop learning and fail to adapt when conditions change.</a:t>
            </a:r>
          </a:p>
          <a:p>
            <a:r>
              <a:rPr lang="en-US" dirty="0"/>
              <a:t>Too much exploration leads to inefficiency—you keep searching and never settle on a good solution.</a:t>
            </a:r>
          </a:p>
          <a:p>
            <a:r>
              <a:rPr lang="en-US" dirty="0"/>
              <a:t>Adaptive behavior lies somewhere in between.</a:t>
            </a:r>
          </a:p>
          <a:p>
            <a:endParaRPr lang="en-US" dirty="0"/>
          </a:p>
          <a:p>
            <a:r>
              <a:rPr lang="en-US" dirty="0"/>
              <a:t>Psychologists study this in both animals and people, showing that novelty, uncertainty, </a:t>
            </a:r>
          </a:p>
          <a:p>
            <a:r>
              <a:rPr lang="en-US" dirty="0"/>
              <a:t>	and reward history all shape how organisms shift between modes.</a:t>
            </a:r>
          </a:p>
          <a:p>
            <a:r>
              <a:rPr lang="en-US" dirty="0"/>
              <a:t>Machine learning faces the same challenge: </a:t>
            </a:r>
          </a:p>
          <a:p>
            <a:r>
              <a:rPr lang="en-US" dirty="0"/>
              <a:t>	reinforcement-learning agents must decide when to stick with a high-value option </a:t>
            </a:r>
          </a:p>
          <a:p>
            <a:r>
              <a:rPr lang="en-US" dirty="0"/>
              <a:t>	and when to gather new information.</a:t>
            </a:r>
          </a:p>
          <a:p>
            <a:endParaRPr lang="en-US" dirty="0"/>
          </a:p>
          <a:p>
            <a:r>
              <a:rPr lang="en-US" dirty="0"/>
              <a:t>Whether in a rat maze or an AI’s search space, the goal is the same</a:t>
            </a:r>
          </a:p>
          <a:p>
            <a:r>
              <a:rPr lang="en-US" dirty="0"/>
              <a:t>	—to balance </a:t>
            </a:r>
            <a:r>
              <a:rPr lang="en-US" b="1" dirty="0"/>
              <a:t>using knowledge</a:t>
            </a:r>
            <a:r>
              <a:rPr lang="en-US" dirty="0"/>
              <a:t> and </a:t>
            </a:r>
            <a:r>
              <a:rPr lang="en-US" b="1" dirty="0"/>
              <a:t>gaining knowledge</a:t>
            </a:r>
            <a:r>
              <a:rPr lang="en-US" dirty="0"/>
              <a:t> so that long-term success is maximized.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90DD4-BB88-B580-17C3-58A44C3577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235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B975E-2EAD-1649-908B-FE3910AF3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1B8508-FC67-D46A-9D27-169F54BC40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EDC7B4-4FB4-4F19-268E-0DDCDD2C6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Exploration isn’t always about finding food or avoiding danger.</a:t>
            </a:r>
          </a:p>
          <a:p>
            <a:r>
              <a:rPr lang="en-US" dirty="0"/>
              <a:t>Across species, animals explore even when there’s nothing obvious to gain </a:t>
            </a:r>
          </a:p>
          <a:p>
            <a:r>
              <a:rPr lang="en-US" dirty="0"/>
              <a:t>	— suggesting that the act itself is rewarding.</a:t>
            </a:r>
          </a:p>
          <a:p>
            <a:r>
              <a:rPr lang="en-US" dirty="0"/>
              <a:t>This is the idea of </a:t>
            </a:r>
            <a:r>
              <a:rPr lang="en-US" b="1" dirty="0"/>
              <a:t>intrinsic motivation</a:t>
            </a:r>
            <a:r>
              <a:rPr lang="en-US" dirty="0"/>
              <a:t>: the drive to seek information, novelty, or mastery for its own sake.</a:t>
            </a:r>
          </a:p>
          <a:p>
            <a:endParaRPr lang="en-US" dirty="0"/>
          </a:p>
          <a:p>
            <a:r>
              <a:rPr lang="en-US" dirty="0"/>
              <a:t>Psychologists have studied this under many names </a:t>
            </a:r>
          </a:p>
          <a:p>
            <a:r>
              <a:rPr lang="en-US" dirty="0"/>
              <a:t>	— curiosity, play, sensation-seeking, and epistemic motivation </a:t>
            </a:r>
          </a:p>
          <a:p>
            <a:r>
              <a:rPr lang="en-US" dirty="0"/>
              <a:t>	— but the basic pattern is the same.</a:t>
            </a:r>
          </a:p>
          <a:p>
            <a:r>
              <a:rPr lang="en-US" dirty="0"/>
              <a:t>Organisms are drawn to situations where they can learn the most, </a:t>
            </a:r>
          </a:p>
          <a:p>
            <a:r>
              <a:rPr lang="en-US" dirty="0"/>
              <a:t>	especially when those situations are neither too easy nor too hard.</a:t>
            </a:r>
          </a:p>
          <a:p>
            <a:r>
              <a:rPr lang="en-US" dirty="0"/>
              <a:t>Infants, for example, spend more time looking at moderately novel stimuli </a:t>
            </a:r>
          </a:p>
          <a:p>
            <a:r>
              <a:rPr lang="en-US" dirty="0"/>
              <a:t>	than at familiar or completely incomprehensible ones.</a:t>
            </a:r>
          </a:p>
          <a:p>
            <a:r>
              <a:rPr lang="en-US" dirty="0"/>
              <a:t>This preference helps them sample experiences that are maximally informative.</a:t>
            </a:r>
          </a:p>
          <a:p>
            <a:endParaRPr lang="en-US" dirty="0"/>
          </a:p>
          <a:p>
            <a:r>
              <a:rPr lang="en-US" dirty="0"/>
              <a:t>From a functional standpoint, curiosity reduces uncertainty.</a:t>
            </a:r>
          </a:p>
          <a:p>
            <a:r>
              <a:rPr lang="en-US" dirty="0"/>
              <a:t>Exploration expands the internal map and makes future behavior more efficient and adaptable.</a:t>
            </a:r>
          </a:p>
          <a:p>
            <a:r>
              <a:rPr lang="en-US" dirty="0"/>
              <a:t>And from a developmental standpoint, </a:t>
            </a:r>
            <a:r>
              <a:rPr lang="en-US" b="1" dirty="0"/>
              <a:t>play</a:t>
            </a:r>
            <a:r>
              <a:rPr lang="en-US" dirty="0"/>
              <a:t> serves a similar role.</a:t>
            </a:r>
          </a:p>
          <a:p>
            <a:r>
              <a:rPr lang="en-US" dirty="0"/>
              <a:t>Through play, young animals and humans practice actions, test boundaries, </a:t>
            </a:r>
          </a:p>
          <a:p>
            <a:r>
              <a:rPr lang="en-US" dirty="0"/>
              <a:t>	and learn about causal relationships in a low-risk setting.</a:t>
            </a:r>
          </a:p>
          <a:p>
            <a:endParaRPr lang="en-US" dirty="0"/>
          </a:p>
          <a:p>
            <a:r>
              <a:rPr lang="en-US" dirty="0"/>
              <a:t>In this sense, curiosity is not a luxury—it’s a learning algorithm.</a:t>
            </a:r>
          </a:p>
          <a:p>
            <a:r>
              <a:rPr lang="en-US" dirty="0"/>
              <a:t>It motivates organisms to seek experiences that improve their internal models of the world, </a:t>
            </a:r>
          </a:p>
          <a:p>
            <a:r>
              <a:rPr lang="en-US" dirty="0"/>
              <a:t>	even when no immediate reward is present.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475BA0-B033-0BD4-923E-F63CA16F3A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655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FF456-DFA6-0349-B5CA-9BE600116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59CF53-B1B2-FBAE-B882-DB90A7B54E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83A828-7BC5-799C-EFD3-441FE0ECEA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humans and other animals face the same challenge: deciding when to explore and when to exploit.</a:t>
            </a:r>
          </a:p>
          <a:p>
            <a:r>
              <a:rPr lang="en-US" dirty="0"/>
              <a:t>And research shows that exploration isn’t random—it’s </a:t>
            </a:r>
            <a:r>
              <a:rPr lang="en-US" i="1" dirty="0"/>
              <a:t>strategic</a:t>
            </a:r>
            <a:r>
              <a:rPr lang="en-US" dirty="0"/>
              <a:t>, tuned to uncertainty, risk, and expected information gain.</a:t>
            </a:r>
          </a:p>
          <a:p>
            <a:endParaRPr lang="en-US" dirty="0"/>
          </a:p>
          <a:p>
            <a:r>
              <a:rPr lang="en-US" dirty="0"/>
              <a:t>In human development, curiosity and exploration peak in childhood.</a:t>
            </a:r>
          </a:p>
          <a:p>
            <a:r>
              <a:rPr lang="en-US" dirty="0"/>
              <a:t>Children sample new actions, test causal relationships, and deliberately seek out surprising outcomes.</a:t>
            </a:r>
          </a:p>
          <a:p>
            <a:r>
              <a:rPr lang="en-US" dirty="0"/>
              <a:t>Studies by </a:t>
            </a:r>
            <a:r>
              <a:rPr lang="en-US" b="1" dirty="0"/>
              <a:t>Kidd and Hayden</a:t>
            </a:r>
            <a:r>
              <a:rPr lang="en-US" dirty="0"/>
              <a:t>, and </a:t>
            </a:r>
            <a:r>
              <a:rPr lang="en-US" b="1" dirty="0"/>
              <a:t>Gottlieb and </a:t>
            </a:r>
            <a:r>
              <a:rPr lang="en-US" b="1" dirty="0" err="1"/>
              <a:t>Oudeyer</a:t>
            </a:r>
            <a:r>
              <a:rPr lang="en-US" dirty="0"/>
              <a:t>, </a:t>
            </a:r>
          </a:p>
          <a:p>
            <a:r>
              <a:rPr lang="en-US" dirty="0"/>
              <a:t>	show that both children and animals prefer situations that are </a:t>
            </a:r>
            <a:r>
              <a:rPr lang="en-US" i="1" dirty="0"/>
              <a:t>just uncertain enough</a:t>
            </a:r>
          </a:p>
          <a:p>
            <a:r>
              <a:rPr lang="en-US" i="1" dirty="0"/>
              <a:t>	</a:t>
            </a:r>
            <a:r>
              <a:rPr lang="en-US" dirty="0"/>
              <a:t>—where new information is most likely to be gained.</a:t>
            </a:r>
          </a:p>
          <a:p>
            <a:r>
              <a:rPr lang="en-US" dirty="0"/>
              <a:t>This “Goldilocks” zone of curiosity maximizes learning efficiency.</a:t>
            </a:r>
          </a:p>
          <a:p>
            <a:endParaRPr lang="en-US" dirty="0"/>
          </a:p>
          <a:p>
            <a:r>
              <a:rPr lang="en-US" dirty="0"/>
              <a:t>Exploration doesn’t disappear in adulthood, but it becomes more selective.</a:t>
            </a:r>
          </a:p>
          <a:p>
            <a:r>
              <a:rPr lang="en-US" dirty="0"/>
              <a:t>Adults rely more on accumulated knowledge, </a:t>
            </a:r>
          </a:p>
          <a:p>
            <a:r>
              <a:rPr lang="en-US" dirty="0"/>
              <a:t>	but they still increase exploration when environments change or rewards become unpredictable.</a:t>
            </a:r>
          </a:p>
          <a:p>
            <a:r>
              <a:rPr lang="en-US" dirty="0"/>
              <a:t>Similar patterns appear in other species: birds, primates, and even fish </a:t>
            </a:r>
          </a:p>
          <a:p>
            <a:r>
              <a:rPr lang="en-US" dirty="0"/>
              <a:t>	modulate exploration depending on novelty, prior experience, and energetic cost.</a:t>
            </a:r>
          </a:p>
          <a:p>
            <a:endParaRPr lang="en-US" dirty="0"/>
          </a:p>
          <a:p>
            <a:r>
              <a:rPr lang="en-US" dirty="0"/>
              <a:t>Across species and ages, exploration reflects an adaptive balance: </a:t>
            </a:r>
          </a:p>
          <a:p>
            <a:r>
              <a:rPr lang="en-US" dirty="0"/>
              <a:t>	it’s the mechanism that keeps organisms flexible in uncertain worlds.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9D74D-E8FD-2CCD-5332-2CB193E6F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29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4AFB9-C53B-043B-242F-527C56481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7DF90B-80F5-5399-469F-B9C845FFD9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9A5710-2C1A-8CAE-FC43-1A04EDDCF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tradeoff we’ve been discussing also appears in artificial systems.</a:t>
            </a:r>
          </a:p>
          <a:p>
            <a:r>
              <a:rPr lang="en-US" dirty="0"/>
              <a:t>Reinforcement-learning agents—like those that learn to play games or control robots</a:t>
            </a:r>
          </a:p>
          <a:p>
            <a:r>
              <a:rPr lang="en-US" dirty="0"/>
              <a:t>	—have to decide when to </a:t>
            </a:r>
            <a:r>
              <a:rPr lang="en-US" b="1" dirty="0"/>
              <a:t>explore</a:t>
            </a:r>
            <a:r>
              <a:rPr lang="en-US" dirty="0"/>
              <a:t> new actions and when to </a:t>
            </a:r>
            <a:r>
              <a:rPr lang="en-US" b="1" dirty="0"/>
              <a:t>exploit</a:t>
            </a:r>
            <a:r>
              <a:rPr lang="en-US" dirty="0"/>
              <a:t> what they’ve already learned.</a:t>
            </a:r>
          </a:p>
          <a:p>
            <a:endParaRPr lang="en-US" dirty="0"/>
          </a:p>
          <a:p>
            <a:r>
              <a:rPr lang="en-US" dirty="0"/>
              <a:t>If they exploit too early, they might lock into a decent but not optimal strategy</a:t>
            </a:r>
          </a:p>
          <a:p>
            <a:r>
              <a:rPr lang="en-US" dirty="0"/>
              <a:t>	—like a forager who keeps returning to one patch of berries because it worked once.</a:t>
            </a:r>
          </a:p>
          <a:p>
            <a:r>
              <a:rPr lang="en-US" dirty="0"/>
              <a:t>If they explore too much, they waste time trying more options instead of improving performance.</a:t>
            </a:r>
          </a:p>
          <a:p>
            <a:endParaRPr lang="en-US" dirty="0"/>
          </a:p>
          <a:p>
            <a:r>
              <a:rPr lang="en-US" dirty="0"/>
              <a:t>Most learning algorithms handle this by mixing the two.</a:t>
            </a:r>
          </a:p>
          <a:p>
            <a:r>
              <a:rPr lang="en-US" dirty="0"/>
              <a:t>A simple example is the “</a:t>
            </a:r>
            <a:r>
              <a:rPr lang="el-GR" dirty="0"/>
              <a:t>ε-</a:t>
            </a:r>
            <a:r>
              <a:rPr lang="en-US" dirty="0"/>
              <a:t>greedy” rule: </a:t>
            </a:r>
          </a:p>
          <a:p>
            <a:r>
              <a:rPr lang="en-US" dirty="0"/>
              <a:t>	most of the time, the agent picks the best-known option, but occasionally</a:t>
            </a:r>
          </a:p>
          <a:p>
            <a:r>
              <a:rPr lang="en-US" dirty="0"/>
              <a:t>	—say 10% of the time—it tries something new.</a:t>
            </a:r>
          </a:p>
          <a:p>
            <a:r>
              <a:rPr lang="en-US" dirty="0"/>
              <a:t>More advanced systems adjust that balance dynamically, </a:t>
            </a:r>
          </a:p>
          <a:p>
            <a:r>
              <a:rPr lang="en-US" dirty="0"/>
              <a:t>	exploring more when they’re uncertain and less as they learn.</a:t>
            </a:r>
          </a:p>
          <a:p>
            <a:endParaRPr lang="en-US" dirty="0"/>
          </a:p>
          <a:p>
            <a:r>
              <a:rPr lang="en-US" dirty="0"/>
              <a:t>In other words, AI systems face the same adaptive logic that evolution discovered long ago.</a:t>
            </a:r>
          </a:p>
          <a:p>
            <a:r>
              <a:rPr lang="en-US" dirty="0"/>
              <a:t>They learn best when curiosity and caution coexist</a:t>
            </a:r>
          </a:p>
          <a:p>
            <a:r>
              <a:rPr lang="en-US" dirty="0"/>
              <a:t>	—when exploration is guided by uncertainty and balanced by experience.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C9506-F9CD-52D0-3354-5DD31BDF68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26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time, we focused on </a:t>
            </a:r>
            <a:r>
              <a:rPr lang="en-US" i="1" dirty="0"/>
              <a:t>why</a:t>
            </a:r>
            <a:r>
              <a:rPr lang="en-US" dirty="0"/>
              <a:t> spatial cognition evolved—what problems it solved for early organisms.</a:t>
            </a:r>
          </a:p>
          <a:p>
            <a:r>
              <a:rPr lang="en-US" dirty="0"/>
              <a:t>We saw that to navigate effectively, they needed to stabilize perception, track self-motion, build internal maps, and use curiosity to explore new spaces.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Today we shift from the </a:t>
            </a:r>
            <a:r>
              <a:rPr lang="en-US" i="1" dirty="0"/>
              <a:t>functional</a:t>
            </a:r>
            <a:r>
              <a:rPr lang="en-US" dirty="0"/>
              <a:t> to the </a:t>
            </a:r>
            <a:r>
              <a:rPr lang="en-US" i="1" dirty="0"/>
              <a:t>algorithmic</a:t>
            </a:r>
            <a:r>
              <a:rPr lang="en-US" dirty="0"/>
              <a:t> level—how those abilities actually work.</a:t>
            </a:r>
          </a:p>
          <a:p>
            <a:r>
              <a:rPr lang="en-US" dirty="0"/>
              <a:t>What kinds of internal representations make navigation possible?</a:t>
            </a:r>
          </a:p>
          <a:p>
            <a:r>
              <a:rPr lang="en-US" dirty="0"/>
              <a:t>What computational steps update those representations as we move through the world?</a:t>
            </a:r>
          </a:p>
          <a:p>
            <a:r>
              <a:rPr lang="en-US" dirty="0"/>
              <a:t>And what are the tradeoffs between different ways of organizing spatial knowledge?</a:t>
            </a:r>
          </a:p>
          <a:p>
            <a:endParaRPr lang="en-US" dirty="0"/>
          </a:p>
          <a:p>
            <a:r>
              <a:rPr lang="en-US" dirty="0"/>
              <a:t>This lecture takes a dual perspective.</a:t>
            </a:r>
          </a:p>
          <a:p>
            <a:r>
              <a:rPr lang="en-US" dirty="0"/>
              <a:t>From </a:t>
            </a:r>
            <a:r>
              <a:rPr lang="en-US" b="1" dirty="0"/>
              <a:t>cognitive psychology</a:t>
            </a:r>
            <a:r>
              <a:rPr lang="en-US" dirty="0"/>
              <a:t>, we’ll see how humans encode, transform, and recall spatial layouts—how we build mental maps, use landmarks, and sometimes distort space to make it more manageable.</a:t>
            </a:r>
          </a:p>
          <a:p>
            <a:r>
              <a:rPr lang="en-US" dirty="0"/>
              <a:t>From </a:t>
            </a:r>
            <a:r>
              <a:rPr lang="en-US" b="1" dirty="0"/>
              <a:t>machine learning</a:t>
            </a:r>
            <a:r>
              <a:rPr lang="en-US" dirty="0"/>
              <a:t>, we’ll look at how similar challenges arise in artificial agents: how they represent position, search for efficient paths, and balance exploration with exploitation.</a:t>
            </a:r>
          </a:p>
          <a:p>
            <a:endParaRPr lang="en-US" dirty="0"/>
          </a:p>
          <a:p>
            <a:r>
              <a:rPr lang="en-US" dirty="0"/>
              <a:t>Both fields address the same questions in different languages.</a:t>
            </a:r>
          </a:p>
          <a:p>
            <a:r>
              <a:rPr lang="en-US" dirty="0"/>
              <a:t>Cognitive psychology describes the mental representations and behavioral patterns; machine learning formalizes them as algorithms and data structures.</a:t>
            </a:r>
          </a:p>
          <a:p>
            <a:r>
              <a:rPr lang="en-US" dirty="0"/>
              <a:t>By comparing them, we can begin to see how abstract problems like mapping, planning, and curiosity are solved across both biological and artificial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3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96746-ADCA-1845-41D6-714B9E97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299C70-38E1-ACBF-0C9D-76B9044935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B8E988-0428-55B4-24CF-0E4404365C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time, we asked </a:t>
            </a:r>
            <a:r>
              <a:rPr lang="en-US" i="1" dirty="0"/>
              <a:t>why</a:t>
            </a:r>
            <a:r>
              <a:rPr lang="en-US" dirty="0"/>
              <a:t> spatial cognition evolved</a:t>
            </a:r>
          </a:p>
          <a:p>
            <a:r>
              <a:rPr lang="en-US" dirty="0"/>
              <a:t>	—what problems it solved for early organisms trying to navigate and predict their surroundings.</a:t>
            </a:r>
          </a:p>
          <a:p>
            <a:endParaRPr lang="en-US" dirty="0"/>
          </a:p>
          <a:p>
            <a:r>
              <a:rPr lang="en-US" dirty="0"/>
              <a:t>Today, we’ve looked at </a:t>
            </a:r>
            <a:r>
              <a:rPr lang="en-US" i="1" dirty="0"/>
              <a:t>how</a:t>
            </a:r>
            <a:r>
              <a:rPr lang="en-US" dirty="0"/>
              <a:t> those problems can be solved algorithmically.</a:t>
            </a:r>
          </a:p>
          <a:p>
            <a:r>
              <a:rPr lang="en-US" dirty="0"/>
              <a:t>We saw that cognitive psychology and machine learning both converge on a similar story:</a:t>
            </a:r>
          </a:p>
          <a:p>
            <a:endParaRPr lang="en-US" dirty="0"/>
          </a:p>
          <a:p>
            <a:r>
              <a:rPr lang="en-US" dirty="0"/>
              <a:t>we can see that spatial cognition isn’t just about knowing where things are.</a:t>
            </a:r>
          </a:p>
          <a:p>
            <a:r>
              <a:rPr lang="en-US" dirty="0"/>
              <a:t>It’s an entire </a:t>
            </a:r>
            <a:r>
              <a:rPr lang="en-US" i="1" dirty="0"/>
              <a:t>algorithmic system</a:t>
            </a:r>
            <a:r>
              <a:rPr lang="en-US" dirty="0"/>
              <a:t> for learning and adapting to the world.</a:t>
            </a:r>
          </a:p>
          <a:p>
            <a:endParaRPr lang="en-US" dirty="0"/>
          </a:p>
          <a:p>
            <a:r>
              <a:rPr lang="en-US" dirty="0"/>
              <a:t>Spatial maps provide structure — a framework for representing the relationships among places, actions, and outcomes.</a:t>
            </a:r>
          </a:p>
          <a:p>
            <a:r>
              <a:rPr lang="en-US" dirty="0"/>
              <a:t>Curiosity supplies the motivation to fill in that structure, to seek out the missing pieces and test predictions.</a:t>
            </a:r>
          </a:p>
          <a:p>
            <a:r>
              <a:rPr lang="en-US" dirty="0"/>
              <a:t>And exploration manages the balance — when to gather more information and when to use what’s already known.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Together, these mechanisms let organisms and machines move from reactive behavior to model-based reasoning.</a:t>
            </a:r>
          </a:p>
          <a:p>
            <a:r>
              <a:rPr lang="en-US" dirty="0"/>
              <a:t>They don’t just respond to stimuli; they use internal representations to plan, imagine, and simulate future outcomes.</a:t>
            </a:r>
          </a:p>
          <a:p>
            <a:endParaRPr lang="en-US" dirty="0"/>
          </a:p>
          <a:p>
            <a:r>
              <a:rPr lang="en-US" dirty="0"/>
              <a:t>In cognitive terms, this means learning shifts from </a:t>
            </a:r>
            <a:r>
              <a:rPr lang="en-US" b="1" dirty="0"/>
              <a:t>trial and error</a:t>
            </a:r>
            <a:r>
              <a:rPr lang="en-US" dirty="0"/>
              <a:t> to </a:t>
            </a:r>
            <a:r>
              <a:rPr lang="en-US" b="1" dirty="0"/>
              <a:t>model building</a:t>
            </a:r>
            <a:r>
              <a:rPr lang="en-US" dirty="0"/>
              <a:t>.</a:t>
            </a:r>
          </a:p>
          <a:p>
            <a:r>
              <a:rPr lang="en-US" dirty="0"/>
              <a:t>In computational terms, it marks the transition from </a:t>
            </a:r>
            <a:r>
              <a:rPr lang="en-US" b="1" dirty="0"/>
              <a:t>model-free</a:t>
            </a:r>
            <a:r>
              <a:rPr lang="en-US" dirty="0"/>
              <a:t> to </a:t>
            </a:r>
            <a:r>
              <a:rPr lang="en-US" b="1" dirty="0"/>
              <a:t>model-based</a:t>
            </a:r>
            <a:r>
              <a:rPr lang="en-US" dirty="0"/>
              <a:t> learning </a:t>
            </a:r>
          </a:p>
          <a:p>
            <a:r>
              <a:rPr lang="en-US" dirty="0"/>
              <a:t>	— systems that can anticipate consequences before acting.</a:t>
            </a:r>
          </a:p>
          <a:p>
            <a:endParaRPr lang="en-US" dirty="0"/>
          </a:p>
          <a:p>
            <a:r>
              <a:rPr lang="en-US" dirty="0"/>
              <a:t>This is where navigation turns into something deeper: prediction, planning, and even imagination.</a:t>
            </a:r>
          </a:p>
          <a:p>
            <a:r>
              <a:rPr lang="en-US" dirty="0"/>
              <a:t>And as we’ll see next time, the neural architecture that evolved to support spatial mapping in early vertebrates </a:t>
            </a:r>
          </a:p>
          <a:p>
            <a:r>
              <a:rPr lang="en-US" dirty="0"/>
              <a:t>	— especially the hippocampus and surrounding systems — later became the foundation for memory itself.</a:t>
            </a:r>
          </a:p>
          <a:p>
            <a:endParaRPr lang="en-US" dirty="0"/>
          </a:p>
          <a:p>
            <a:r>
              <a:rPr lang="en-US" dirty="0"/>
              <a:t>Next time, we’ll move to the </a:t>
            </a:r>
            <a:r>
              <a:rPr lang="en-US" b="1" dirty="0"/>
              <a:t>neural level</a:t>
            </a:r>
            <a:r>
              <a:rPr lang="en-US" dirty="0"/>
              <a:t>—to see how real brains implement these computations.</a:t>
            </a:r>
          </a:p>
          <a:p>
            <a:r>
              <a:rPr lang="en-US" dirty="0"/>
              <a:t>We’ll explore how the hippocampus, entorhinal cortex, and related systems create spatial maps, predict future paths, and replay experiences.</a:t>
            </a:r>
          </a:p>
          <a:p>
            <a:r>
              <a:rPr lang="en-US" dirty="0"/>
              <a:t>And we’ll end by tracing how these same neural systems laid the groundwork for one of the brain’s most powerful capacities: memory itself.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1E515-6AF1-749D-2021-9B746953F4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19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032CD-26BA-F88B-184F-D657E2364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F15B83-B41F-0300-8B85-5F391B74EF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BF4AA0-CEB8-790C-CAF9-C4AD9C5BB8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algorithmic level, spatial cognition can be defined as a problem of </a:t>
            </a:r>
            <a:r>
              <a:rPr lang="en-US" b="1" dirty="0"/>
              <a:t>representation and updating under uncertainty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An organism or artificial agent rarely has full information about its environment.</a:t>
            </a:r>
          </a:p>
          <a:p>
            <a:r>
              <a:rPr lang="en-US" dirty="0"/>
              <a:t>It receives partial, noisy sensory inputs</a:t>
            </a:r>
          </a:p>
          <a:p>
            <a:r>
              <a:rPr lang="en-US" dirty="0"/>
              <a:t>	—visual scenes that change with every movement, </a:t>
            </a:r>
          </a:p>
          <a:p>
            <a:r>
              <a:rPr lang="en-US" dirty="0"/>
              <a:t>	proprioceptive cues that drift over time, </a:t>
            </a:r>
          </a:p>
          <a:p>
            <a:r>
              <a:rPr lang="en-US" dirty="0"/>
              <a:t>	landmarks that may appear or disappear.</a:t>
            </a:r>
          </a:p>
          <a:p>
            <a:r>
              <a:rPr lang="en-US" dirty="0"/>
              <a:t>Despite this, it must maintain a coherent sense of where things are, </a:t>
            </a:r>
          </a:p>
          <a:p>
            <a:r>
              <a:rPr lang="en-US" dirty="0"/>
              <a:t>	where it is, and how its actions will change those relationships.</a:t>
            </a:r>
          </a:p>
          <a:p>
            <a:endParaRPr lang="en-US" dirty="0"/>
          </a:p>
          <a:p>
            <a:r>
              <a:rPr lang="en-US" dirty="0"/>
              <a:t>That requires two things.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First, a </a:t>
            </a:r>
            <a:r>
              <a:rPr lang="en-US" b="1" dirty="0"/>
              <a:t>representation</a:t>
            </a:r>
            <a:r>
              <a:rPr lang="en-US" dirty="0"/>
              <a:t> of spatial structure</a:t>
            </a:r>
            <a:br>
              <a:rPr lang="en-US" dirty="0"/>
            </a:br>
            <a:r>
              <a:rPr lang="en-US" dirty="0"/>
              <a:t>	—some internal format that captures relationships among locations, landmarks, and the agent’s own position.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Second, an </a:t>
            </a:r>
            <a:r>
              <a:rPr lang="en-US" b="1" dirty="0"/>
              <a:t>update algorithm</a:t>
            </a:r>
            <a:r>
              <a:rPr lang="en-US" dirty="0"/>
              <a:t> that continually adjusts that representation as new sensory data arrive or as the agent moves.</a:t>
            </a:r>
          </a:p>
          <a:p>
            <a:endParaRPr lang="en-US" dirty="0"/>
          </a:p>
          <a:p>
            <a:r>
              <a:rPr lang="en-US" dirty="0"/>
              <a:t>Different species—and different computational models—make different tradeoffs between these components.</a:t>
            </a:r>
          </a:p>
          <a:p>
            <a:r>
              <a:rPr lang="en-US" dirty="0"/>
              <a:t>Some rely on compact, egocentric codes that reset each time the organism moves.</a:t>
            </a:r>
          </a:p>
          <a:p>
            <a:r>
              <a:rPr lang="en-US" dirty="0"/>
              <a:t>Others maintain allocentric, world-centered models that can integrate many experiences into a single, stable framework.</a:t>
            </a:r>
          </a:p>
          <a:p>
            <a:endParaRPr lang="en-US" dirty="0"/>
          </a:p>
          <a:p>
            <a:r>
              <a:rPr lang="en-US" dirty="0"/>
              <a:t>This is the level where we start to ask Marr’s “algorithmic” questions:</a:t>
            </a:r>
          </a:p>
          <a:p>
            <a:r>
              <a:rPr lang="en-US" dirty="0"/>
              <a:t>What information is represented?</a:t>
            </a:r>
          </a:p>
          <a:p>
            <a:r>
              <a:rPr lang="en-US" dirty="0"/>
              <a:t>In what format?</a:t>
            </a:r>
          </a:p>
          <a:p>
            <a:r>
              <a:rPr lang="en-US" dirty="0"/>
              <a:t>And by what processes is it transformed and maintained over time?</a:t>
            </a:r>
          </a:p>
          <a:p>
            <a:endParaRPr lang="en-US" dirty="0"/>
          </a:p>
          <a:p>
            <a:r>
              <a:rPr lang="en-US" dirty="0"/>
              <a:t>Today we’ll see that cognitive psychology and machine learning both offer powerful, </a:t>
            </a:r>
          </a:p>
          <a:p>
            <a:r>
              <a:rPr lang="en-US" dirty="0"/>
              <a:t>	but complementary, answers to those questions.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8B2D9-39BC-BE76-8EE7-DEF1448D54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4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6A393-9097-C155-1D12-A04C08FB6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5E4377-93E1-B2A2-5D03-D23114BA23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3EAB45-963C-CE40-A45C-5FFE07E0DE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most basic level, there are two fundamentally different ways to represent space.</a:t>
            </a:r>
          </a:p>
          <a:p>
            <a:r>
              <a:rPr lang="en-US" dirty="0"/>
              <a:t>An </a:t>
            </a:r>
            <a:r>
              <a:rPr lang="en-US" b="1" dirty="0"/>
              <a:t>egocentric</a:t>
            </a:r>
            <a:r>
              <a:rPr lang="en-US" dirty="0"/>
              <a:t> representation codes locations relative to the self</a:t>
            </a:r>
          </a:p>
          <a:p>
            <a:r>
              <a:rPr lang="en-US" dirty="0"/>
              <a:t>	—“the tree is to my left,” “the door is behind me.”</a:t>
            </a:r>
          </a:p>
          <a:p>
            <a:r>
              <a:rPr lang="en-US" dirty="0"/>
              <a:t>An </a:t>
            </a:r>
            <a:r>
              <a:rPr lang="en-US" b="1" dirty="0"/>
              <a:t>allocentric</a:t>
            </a:r>
            <a:r>
              <a:rPr lang="en-US" dirty="0"/>
              <a:t> representation, by contrast, codes locations relative to other features in the environment</a:t>
            </a:r>
          </a:p>
          <a:p>
            <a:r>
              <a:rPr lang="en-US" dirty="0"/>
              <a:t>	—“the tree is west of the door,” or “the café is across the street from the library.”</a:t>
            </a:r>
          </a:p>
          <a:p>
            <a:endParaRPr lang="en-US" dirty="0"/>
          </a:p>
          <a:p>
            <a:r>
              <a:rPr lang="en-US" dirty="0"/>
              <a:t>Both formats are essential, and each has strengths and weaknesses.</a:t>
            </a:r>
          </a:p>
          <a:p>
            <a:r>
              <a:rPr lang="en-US" dirty="0"/>
              <a:t>Egocentric coding is fast and useful for immediate action</a:t>
            </a:r>
          </a:p>
          <a:p>
            <a:r>
              <a:rPr lang="en-US" dirty="0"/>
              <a:t>	—it’s how you reach for your coffee cup or steer around an obstacle.</a:t>
            </a:r>
          </a:p>
          <a:p>
            <a:r>
              <a:rPr lang="en-US" dirty="0"/>
              <a:t>But it’s unstable: every time you move, the frame of reference shifts, and all those relationships must be recomputed.</a:t>
            </a:r>
          </a:p>
          <a:p>
            <a:endParaRPr lang="en-US" dirty="0"/>
          </a:p>
          <a:p>
            <a:r>
              <a:rPr lang="en-US" dirty="0"/>
              <a:t>Allocentric coding, on the other hand, is stable across movement.</a:t>
            </a:r>
          </a:p>
          <a:p>
            <a:r>
              <a:rPr lang="en-US" dirty="0"/>
              <a:t>It preserves relationships among objects even when you change position.</a:t>
            </a:r>
          </a:p>
          <a:p>
            <a:r>
              <a:rPr lang="en-US" dirty="0"/>
              <a:t>It’s what allows you to return to a parking spot hours later or imagine how to walk from your house to the library without moving at all.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Cognitive psychology has shown that humans routinely switch between these frames.</a:t>
            </a:r>
          </a:p>
          <a:p>
            <a:r>
              <a:rPr lang="en-US" dirty="0"/>
              <a:t>Experiments by Mary Hegarty, Barbara Tversky, and Tim McNamara show that our mental representations of space are often a hybrid:</a:t>
            </a:r>
          </a:p>
          <a:p>
            <a:r>
              <a:rPr lang="en-US" dirty="0"/>
              <a:t>we store stable allocentric relationships, but when we recall or act, we retranslate them into egocentric coordinates.</a:t>
            </a:r>
          </a:p>
          <a:p>
            <a:endParaRPr lang="en-US" dirty="0"/>
          </a:p>
          <a:p>
            <a:r>
              <a:rPr lang="en-US" dirty="0"/>
              <a:t>For navigation, the brain must constantly </a:t>
            </a:r>
            <a:r>
              <a:rPr lang="en-US" b="1" dirty="0"/>
              <a:t>transform</a:t>
            </a:r>
            <a:r>
              <a:rPr lang="en-US" dirty="0"/>
              <a:t> between these two perspectives—updating its internal map as the self moves, and predicting what the world should look like from the new viewpoint.</a:t>
            </a:r>
          </a:p>
          <a:p>
            <a:r>
              <a:rPr lang="en-US" dirty="0"/>
              <a:t>These transformations form the foundation for all higher-level spatial reasoning.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377E0-2F74-5D62-E372-D203ADE97E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6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ED971-5568-D17C-B693-487628303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561CB1-5C7F-2547-E64B-AF59CDCBA9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CF86AF-D58F-D2B0-25FE-39AB7EFB84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clearest demonstrations of how we transform between egocentric and allocentric frames</a:t>
            </a:r>
          </a:p>
          <a:p>
            <a:r>
              <a:rPr lang="en-US" dirty="0"/>
              <a:t>	comes from work by </a:t>
            </a:r>
            <a:r>
              <a:rPr lang="en-US" b="1" dirty="0"/>
              <a:t>Barbara Tversky</a:t>
            </a:r>
            <a:r>
              <a:rPr lang="en-US" dirty="0"/>
              <a:t> and </a:t>
            </a:r>
            <a:r>
              <a:rPr lang="en-US" b="1" dirty="0"/>
              <a:t>Tim McNamara</a:t>
            </a:r>
            <a:r>
              <a:rPr lang="en-US" dirty="0"/>
              <a:t>.</a:t>
            </a:r>
          </a:p>
          <a:p>
            <a:r>
              <a:rPr lang="en-US" dirty="0"/>
              <a:t>They asked participants to learn the layout of objects in a room or on a map</a:t>
            </a:r>
          </a:p>
          <a:p>
            <a:r>
              <a:rPr lang="en-US" dirty="0"/>
              <a:t>	—say, where a chair, lamp, and table were arranged relative to one another.</a:t>
            </a:r>
          </a:p>
          <a:p>
            <a:r>
              <a:rPr lang="en-US" dirty="0"/>
              <a:t>After learning, people were asked to imagine standing at one location, facing another, and then point to a third.</a:t>
            </a:r>
          </a:p>
          <a:p>
            <a:endParaRPr lang="en-US" dirty="0"/>
          </a:p>
          <a:p>
            <a:r>
              <a:rPr lang="en-US" dirty="0"/>
              <a:t>Here’s what they found: when the imagined facing direction matched the original orientation </a:t>
            </a:r>
          </a:p>
          <a:p>
            <a:r>
              <a:rPr lang="en-US" dirty="0"/>
              <a:t>	in which the layout was learned, people responded quickly and accurately.</a:t>
            </a:r>
          </a:p>
          <a:p>
            <a:r>
              <a:rPr lang="en-US" dirty="0"/>
              <a:t>But when they had to imagine turning to a new direction, response times increased and accuracy dropped.</a:t>
            </a:r>
          </a:p>
          <a:p>
            <a:r>
              <a:rPr lang="en-US" dirty="0"/>
              <a:t>In other words, their internal map wasn’t purely egocentric</a:t>
            </a:r>
          </a:p>
          <a:p>
            <a:r>
              <a:rPr lang="en-US" dirty="0"/>
              <a:t>	—it was stored in an </a:t>
            </a:r>
            <a:r>
              <a:rPr lang="en-US" b="1" dirty="0"/>
              <a:t>allocentric reference frame</a:t>
            </a:r>
            <a:r>
              <a:rPr lang="en-US" dirty="0"/>
              <a:t> aligned with the room’s or map’s main axes.</a:t>
            </a:r>
          </a:p>
          <a:p>
            <a:r>
              <a:rPr lang="en-US" dirty="0"/>
              <a:t>When they mentally changed orientation, they had to transform that map back into an egocentric frame, </a:t>
            </a:r>
          </a:p>
          <a:p>
            <a:r>
              <a:rPr lang="en-US" dirty="0"/>
              <a:t>	and that took time and computation.</a:t>
            </a:r>
          </a:p>
          <a:p>
            <a:endParaRPr lang="en-US" dirty="0"/>
          </a:p>
          <a:p>
            <a:r>
              <a:rPr lang="en-US" dirty="0"/>
              <a:t>This shows that even when we think we’re just “remembering where things are,” </a:t>
            </a:r>
          </a:p>
          <a:p>
            <a:r>
              <a:rPr lang="en-US" dirty="0"/>
              <a:t>	we’re actually performing complex geometric operations in our heads</a:t>
            </a:r>
          </a:p>
          <a:p>
            <a:r>
              <a:rPr lang="en-US" dirty="0"/>
              <a:t>	—rotating, translating, and realigning mental coordinates.</a:t>
            </a:r>
          </a:p>
          <a:p>
            <a:r>
              <a:rPr lang="en-US" dirty="0"/>
              <a:t>The brain seems to anchor its spatial memory to stable environmental axes, </a:t>
            </a:r>
          </a:p>
          <a:p>
            <a:r>
              <a:rPr lang="en-US" dirty="0"/>
              <a:t>	then dynamically recalculate relationships when our point of view shifts.</a:t>
            </a:r>
          </a:p>
          <a:p>
            <a:endParaRPr lang="en-US" dirty="0"/>
          </a:p>
          <a:p>
            <a:r>
              <a:rPr lang="en-US" dirty="0"/>
              <a:t>Those transformation costs—longer reaction times, more directional errors</a:t>
            </a:r>
          </a:p>
          <a:p>
            <a:r>
              <a:rPr lang="en-US" dirty="0"/>
              <a:t>	—reveal the algorithmic workload behind what feels like effortless navigation.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B0F5D-767C-628D-0398-D0126D0866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83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05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FDEA6-0717-81D0-8317-A19BD9CEE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52F52B-93D3-C71E-C622-68AFC46D69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7C5342-AD7F-4C1C-8C92-A7AEE8C8C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AD346-3F39-115F-EA3E-C36DDF5B25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6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1FF22-3570-0B4A-BFCC-4E53F3CB3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76F223-C70F-0B83-57A0-A82A846E20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5E1C36-C5A7-B126-8505-529D916987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we accept that humans store information about space, the next question is: </a:t>
            </a:r>
            <a:r>
              <a:rPr lang="en-US" i="1" dirty="0"/>
              <a:t>in what format?</a:t>
            </a:r>
            <a:endParaRPr lang="en-US" dirty="0"/>
          </a:p>
          <a:p>
            <a:r>
              <a:rPr lang="en-US" dirty="0"/>
              <a:t>Do we keep a kind of internal picture of the world, or do we store abstract descriptions</a:t>
            </a:r>
          </a:p>
          <a:p>
            <a:r>
              <a:rPr lang="en-US" dirty="0"/>
              <a:t>	—something more like sentences in the head?</a:t>
            </a:r>
          </a:p>
          <a:p>
            <a:endParaRPr lang="en-US" dirty="0"/>
          </a:p>
          <a:p>
            <a:r>
              <a:rPr lang="en-US" dirty="0"/>
              <a:t>This became the center of the </a:t>
            </a:r>
            <a:r>
              <a:rPr lang="en-US" b="1" dirty="0"/>
              <a:t>visual imagery debate</a:t>
            </a:r>
            <a:r>
              <a:rPr lang="en-US" dirty="0"/>
              <a:t> between </a:t>
            </a:r>
            <a:r>
              <a:rPr lang="en-US" b="1" dirty="0"/>
              <a:t>Stephen </a:t>
            </a:r>
            <a:r>
              <a:rPr lang="en-US" b="1" dirty="0" err="1"/>
              <a:t>Kosslyn</a:t>
            </a:r>
            <a:r>
              <a:rPr lang="en-US" dirty="0"/>
              <a:t> and </a:t>
            </a:r>
            <a:r>
              <a:rPr lang="en-US" b="1" dirty="0"/>
              <a:t>Zenon </a:t>
            </a:r>
            <a:r>
              <a:rPr lang="en-US" b="1" dirty="0" err="1"/>
              <a:t>Pylyshyn</a:t>
            </a:r>
            <a:r>
              <a:rPr lang="en-US" dirty="0"/>
              <a:t> in the 1970s and 1980s.</a:t>
            </a:r>
          </a:p>
          <a:p>
            <a:endParaRPr lang="en-US" dirty="0"/>
          </a:p>
          <a:p>
            <a:r>
              <a:rPr lang="en-US" dirty="0" err="1"/>
              <a:t>Kosslyn</a:t>
            </a:r>
            <a:r>
              <a:rPr lang="en-US" dirty="0"/>
              <a:t> argued for what he called a </a:t>
            </a:r>
            <a:r>
              <a:rPr lang="en-US" b="1" dirty="0"/>
              <a:t>depictive</a:t>
            </a:r>
            <a:r>
              <a:rPr lang="en-US" dirty="0"/>
              <a:t> format.</a:t>
            </a:r>
          </a:p>
          <a:p>
            <a:r>
              <a:rPr lang="en-US" dirty="0"/>
              <a:t>According to him, when you picture a map,</a:t>
            </a:r>
          </a:p>
          <a:p>
            <a:r>
              <a:rPr lang="en-US" dirty="0"/>
              <a:t>	or a familiar object like your living room, </a:t>
            </a:r>
          </a:p>
          <a:p>
            <a:r>
              <a:rPr lang="en-US" dirty="0"/>
              <a:t>	your mind actually represents the spatial layout in something like an </a:t>
            </a:r>
            <a:r>
              <a:rPr lang="en-US" i="1" dirty="0"/>
              <a:t>image-like medium</a:t>
            </a:r>
            <a:r>
              <a:rPr lang="en-US" dirty="0"/>
              <a:t>.</a:t>
            </a:r>
          </a:p>
          <a:p>
            <a:r>
              <a:rPr lang="en-US" dirty="0"/>
              <a:t>Distances and directions are preserved, so that when you “look around” in your imagination.</a:t>
            </a:r>
          </a:p>
          <a:p>
            <a:r>
              <a:rPr lang="en-US" dirty="0"/>
              <a:t>It’s as if you’re scanning a real visual field.</a:t>
            </a:r>
          </a:p>
          <a:p>
            <a:r>
              <a:rPr lang="en-US" dirty="0"/>
              <a:t>In his classic experiments, participants memorized a map with several landmarks</a:t>
            </a:r>
          </a:p>
          <a:p>
            <a:r>
              <a:rPr lang="en-US" dirty="0"/>
              <a:t>	—say, a hut, a tree, and a lake.</a:t>
            </a:r>
          </a:p>
          <a:p>
            <a:r>
              <a:rPr lang="en-US" dirty="0"/>
              <a:t>When asked to imagine the map and “mentally travel” from the hut to the lake, </a:t>
            </a:r>
          </a:p>
          <a:p>
            <a:r>
              <a:rPr lang="en-US" dirty="0"/>
              <a:t>	their response times increased with distance: longer imagined journeys took longer to report.</a:t>
            </a:r>
          </a:p>
          <a:p>
            <a:r>
              <a:rPr lang="en-US" dirty="0" err="1"/>
              <a:t>Kosslyn</a:t>
            </a:r>
            <a:r>
              <a:rPr lang="en-US" dirty="0"/>
              <a:t> saw this as evidence that people were literally scanning across a spatial image in the mind, not consulting abstract facts.</a:t>
            </a:r>
          </a:p>
          <a:p>
            <a:endParaRPr lang="en-US" dirty="0"/>
          </a:p>
          <a:p>
            <a:r>
              <a:rPr lang="en-US" dirty="0" err="1"/>
              <a:t>Pylyshyn</a:t>
            </a:r>
            <a:r>
              <a:rPr lang="en-US" dirty="0"/>
              <a:t> disagreed.</a:t>
            </a:r>
          </a:p>
          <a:p>
            <a:r>
              <a:rPr lang="en-US" dirty="0"/>
              <a:t>He argued that mental imagery only </a:t>
            </a:r>
            <a:r>
              <a:rPr lang="en-US" i="1" dirty="0"/>
              <a:t>feels</a:t>
            </a:r>
            <a:r>
              <a:rPr lang="en-US" dirty="0"/>
              <a:t> pictorial but is really </a:t>
            </a:r>
            <a:r>
              <a:rPr lang="en-US" b="1" dirty="0"/>
              <a:t>propositional</a:t>
            </a:r>
          </a:p>
          <a:p>
            <a:r>
              <a:rPr lang="en-US" b="1" dirty="0"/>
              <a:t>	</a:t>
            </a:r>
            <a:r>
              <a:rPr lang="en-US" dirty="0"/>
              <a:t>—made up of abstract statements like “the tree is north of the hut,” “the lake is east of the tree.”</a:t>
            </a:r>
          </a:p>
          <a:p>
            <a:r>
              <a:rPr lang="en-US" dirty="0"/>
              <a:t>In that case, scanning time isn’t due to traversing a picture</a:t>
            </a:r>
          </a:p>
          <a:p>
            <a:r>
              <a:rPr lang="en-US" dirty="0"/>
              <a:t>	—it’s due to mentally accessing information in a structured list or database.</a:t>
            </a:r>
          </a:p>
          <a:p>
            <a:r>
              <a:rPr lang="en-US" dirty="0"/>
              <a:t>In other words, participants simulate the idea of distance: </a:t>
            </a:r>
          </a:p>
          <a:p>
            <a:r>
              <a:rPr lang="en-US" dirty="0"/>
              <a:t>	they take longer because they </a:t>
            </a:r>
            <a:r>
              <a:rPr lang="en-US" i="1" dirty="0"/>
              <a:t>know</a:t>
            </a:r>
            <a:r>
              <a:rPr lang="en-US" dirty="0"/>
              <a:t> the landmarks are farther apart, </a:t>
            </a:r>
          </a:p>
          <a:p>
            <a:r>
              <a:rPr lang="en-US" dirty="0"/>
              <a:t>	not because their mind’s eye is actually traveling between them.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7A0AE-DCA9-85EE-64C4-CDE560C89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45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AD58A-3626-80B8-E287-7276FB11D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F76F1D-FBD5-35EF-91A5-91F616B1A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227DC9-70D2-0129-170F-52A09A9D0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we accept that humans store information about space, the next question is: </a:t>
            </a:r>
            <a:r>
              <a:rPr lang="en-US" i="1" dirty="0"/>
              <a:t>in what format?</a:t>
            </a:r>
            <a:endParaRPr lang="en-US" dirty="0"/>
          </a:p>
          <a:p>
            <a:r>
              <a:rPr lang="en-US" dirty="0"/>
              <a:t>Do we keep a kind of internal picture of the world, or do we store abstract descriptions</a:t>
            </a:r>
          </a:p>
          <a:p>
            <a:r>
              <a:rPr lang="en-US" dirty="0"/>
              <a:t>	—something more like sentences in the head?</a:t>
            </a:r>
          </a:p>
          <a:p>
            <a:endParaRPr lang="en-US" dirty="0"/>
          </a:p>
          <a:p>
            <a:r>
              <a:rPr lang="en-US" dirty="0"/>
              <a:t>This became the center of the </a:t>
            </a:r>
            <a:r>
              <a:rPr lang="en-US" b="1" dirty="0"/>
              <a:t>visual imagery debate</a:t>
            </a:r>
            <a:r>
              <a:rPr lang="en-US" dirty="0"/>
              <a:t> between </a:t>
            </a:r>
            <a:r>
              <a:rPr lang="en-US" b="1" dirty="0"/>
              <a:t>Stephen </a:t>
            </a:r>
            <a:r>
              <a:rPr lang="en-US" b="1" dirty="0" err="1"/>
              <a:t>Kosslyn</a:t>
            </a:r>
            <a:r>
              <a:rPr lang="en-US" dirty="0"/>
              <a:t> and </a:t>
            </a:r>
            <a:r>
              <a:rPr lang="en-US" b="1" dirty="0"/>
              <a:t>Zenon </a:t>
            </a:r>
            <a:r>
              <a:rPr lang="en-US" b="1" dirty="0" err="1"/>
              <a:t>Pylyshyn</a:t>
            </a:r>
            <a:r>
              <a:rPr lang="en-US" dirty="0"/>
              <a:t> in the 1970s and 1980s.</a:t>
            </a:r>
          </a:p>
          <a:p>
            <a:endParaRPr lang="en-US" dirty="0"/>
          </a:p>
          <a:p>
            <a:r>
              <a:rPr lang="en-US" dirty="0" err="1"/>
              <a:t>Kosslyn</a:t>
            </a:r>
            <a:r>
              <a:rPr lang="en-US" dirty="0"/>
              <a:t> argued for what he called a </a:t>
            </a:r>
            <a:r>
              <a:rPr lang="en-US" b="1" dirty="0"/>
              <a:t>depictive</a:t>
            </a:r>
            <a:r>
              <a:rPr lang="en-US" dirty="0"/>
              <a:t> format.</a:t>
            </a:r>
          </a:p>
          <a:p>
            <a:r>
              <a:rPr lang="en-US" dirty="0"/>
              <a:t>According to him, when you picture a map,</a:t>
            </a:r>
          </a:p>
          <a:p>
            <a:r>
              <a:rPr lang="en-US" dirty="0"/>
              <a:t>	or a familiar object like your living room, </a:t>
            </a:r>
          </a:p>
          <a:p>
            <a:r>
              <a:rPr lang="en-US" dirty="0"/>
              <a:t>	your mind actually represents the spatial layout in something like an </a:t>
            </a:r>
            <a:r>
              <a:rPr lang="en-US" i="1" dirty="0"/>
              <a:t>image-like medium</a:t>
            </a:r>
            <a:r>
              <a:rPr lang="en-US" dirty="0"/>
              <a:t>.</a:t>
            </a:r>
          </a:p>
          <a:p>
            <a:r>
              <a:rPr lang="en-US" dirty="0"/>
              <a:t>Distances and directions are preserved, so that when you “look around” in your imagination.</a:t>
            </a:r>
          </a:p>
          <a:p>
            <a:r>
              <a:rPr lang="en-US" dirty="0"/>
              <a:t>It’s as if you’re scanning a real visual field.</a:t>
            </a:r>
          </a:p>
          <a:p>
            <a:r>
              <a:rPr lang="en-US" dirty="0"/>
              <a:t>In his classic experiments, participants memorized a map with several landmarks</a:t>
            </a:r>
          </a:p>
          <a:p>
            <a:r>
              <a:rPr lang="en-US" dirty="0"/>
              <a:t>	—say, a hut, a tree, and a lake.</a:t>
            </a:r>
          </a:p>
          <a:p>
            <a:r>
              <a:rPr lang="en-US" dirty="0"/>
              <a:t>When asked to imagine the map and “mentally travel” from the hut to the lake, </a:t>
            </a:r>
          </a:p>
          <a:p>
            <a:r>
              <a:rPr lang="en-US" dirty="0"/>
              <a:t>	their response times increased with distance: longer imagined journeys took longer to report.</a:t>
            </a:r>
          </a:p>
          <a:p>
            <a:r>
              <a:rPr lang="en-US" dirty="0" err="1"/>
              <a:t>Kosslyn</a:t>
            </a:r>
            <a:r>
              <a:rPr lang="en-US" dirty="0"/>
              <a:t> saw this as evidence that people were literally scanning across a spatial image in the mind, not consulting abstract facts.</a:t>
            </a:r>
          </a:p>
          <a:p>
            <a:endParaRPr lang="en-US" dirty="0"/>
          </a:p>
          <a:p>
            <a:r>
              <a:rPr lang="en-US" dirty="0" err="1"/>
              <a:t>Pylyshyn</a:t>
            </a:r>
            <a:r>
              <a:rPr lang="en-US" dirty="0"/>
              <a:t> disagreed.</a:t>
            </a:r>
          </a:p>
          <a:p>
            <a:r>
              <a:rPr lang="en-US" dirty="0"/>
              <a:t>He argued that mental imagery only </a:t>
            </a:r>
            <a:r>
              <a:rPr lang="en-US" i="1" dirty="0"/>
              <a:t>feels</a:t>
            </a:r>
            <a:r>
              <a:rPr lang="en-US" dirty="0"/>
              <a:t> pictorial but is really </a:t>
            </a:r>
            <a:r>
              <a:rPr lang="en-US" b="1" dirty="0"/>
              <a:t>propositional</a:t>
            </a:r>
          </a:p>
          <a:p>
            <a:r>
              <a:rPr lang="en-US" b="1" dirty="0"/>
              <a:t>	</a:t>
            </a:r>
            <a:r>
              <a:rPr lang="en-US" dirty="0"/>
              <a:t>—made up of abstract statements like “the tree is north of the hut,” “the lake is east of the tree.”</a:t>
            </a:r>
          </a:p>
          <a:p>
            <a:r>
              <a:rPr lang="en-US" dirty="0"/>
              <a:t>In that case, scanning time isn’t due to traversing a picture</a:t>
            </a:r>
          </a:p>
          <a:p>
            <a:r>
              <a:rPr lang="en-US" dirty="0"/>
              <a:t>	—it’s due to mentally accessing information in a structured list or database.</a:t>
            </a:r>
          </a:p>
          <a:p>
            <a:r>
              <a:rPr lang="en-US" dirty="0"/>
              <a:t>In other words, participants simulate the idea of distance: </a:t>
            </a:r>
          </a:p>
          <a:p>
            <a:r>
              <a:rPr lang="en-US" dirty="0"/>
              <a:t>	they take longer because they </a:t>
            </a:r>
            <a:r>
              <a:rPr lang="en-US" i="1" dirty="0"/>
              <a:t>know</a:t>
            </a:r>
            <a:r>
              <a:rPr lang="en-US" dirty="0"/>
              <a:t> the landmarks are farther apart, </a:t>
            </a:r>
          </a:p>
          <a:p>
            <a:r>
              <a:rPr lang="en-US" dirty="0"/>
              <a:t>	not because their mind’s eye is actually traveling between them.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459DE-FC6D-93FF-9464-553EBCD816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14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9BA8F-BF67-344F-9BFA-A8262A79BC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0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9571" y="773546"/>
            <a:ext cx="5935859" cy="27202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000" dirty="0">
                <a:latin typeface="Calibri"/>
                <a:cs typeface="Calibri"/>
              </a:rPr>
              <a:t>BCOG 100</a:t>
            </a:r>
            <a:endParaRPr lang="en-US" sz="1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17406" y="3472201"/>
            <a:ext cx="8283862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Spatial Cognition</a:t>
            </a:r>
          </a:p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Lecture 2: Spatial Cognition Algorithms and Representations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7BCB3F-D51B-11CA-8A5C-B653C02DD655}"/>
              </a:ext>
            </a:extLst>
          </p:cNvPr>
          <p:cNvSpPr/>
          <p:nvPr/>
        </p:nvSpPr>
        <p:spPr>
          <a:xfrm>
            <a:off x="443346" y="126307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C562F-8F13-2516-D9AF-45E75A96A3C5}"/>
              </a:ext>
            </a:extLst>
          </p:cNvPr>
          <p:cNvSpPr/>
          <p:nvPr/>
        </p:nvSpPr>
        <p:spPr>
          <a:xfrm>
            <a:off x="1505528" y="3248890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052EBC-2E12-F996-BB1F-41F23E64F1BE}"/>
              </a:ext>
            </a:extLst>
          </p:cNvPr>
          <p:cNvSpPr/>
          <p:nvPr/>
        </p:nvSpPr>
        <p:spPr>
          <a:xfrm>
            <a:off x="443345" y="331816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4D7291-4D5A-9593-1D85-950EBFC1FF07}"/>
              </a:ext>
            </a:extLst>
          </p:cNvPr>
          <p:cNvSpPr/>
          <p:nvPr/>
        </p:nvSpPr>
        <p:spPr>
          <a:xfrm>
            <a:off x="443346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91675-03DF-90EE-942D-06C70F754DEE}"/>
              </a:ext>
            </a:extLst>
          </p:cNvPr>
          <p:cNvCxnSpPr/>
          <p:nvPr/>
        </p:nvCxnSpPr>
        <p:spPr>
          <a:xfrm>
            <a:off x="867642" y="2172278"/>
            <a:ext cx="1052944" cy="11106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D74029-D6FE-2938-F6DF-602FCD9AA658}"/>
              </a:ext>
            </a:extLst>
          </p:cNvPr>
          <p:cNvCxnSpPr>
            <a:cxnSpLocks/>
          </p:cNvCxnSpPr>
          <p:nvPr/>
        </p:nvCxnSpPr>
        <p:spPr>
          <a:xfrm>
            <a:off x="879187" y="2172278"/>
            <a:ext cx="25400" cy="11799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831A33E-2612-45D1-F1F0-57371C01F8AB}"/>
              </a:ext>
            </a:extLst>
          </p:cNvPr>
          <p:cNvSpPr/>
          <p:nvPr/>
        </p:nvSpPr>
        <p:spPr>
          <a:xfrm>
            <a:off x="1505528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565D7F4-2920-5911-7086-757F822A07E3}"/>
              </a:ext>
            </a:extLst>
          </p:cNvPr>
          <p:cNvSpPr/>
          <p:nvPr/>
        </p:nvSpPr>
        <p:spPr>
          <a:xfrm>
            <a:off x="2694709" y="524625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6F4CE-E239-70EB-26D3-C8CB8E270185}"/>
              </a:ext>
            </a:extLst>
          </p:cNvPr>
          <p:cNvCxnSpPr>
            <a:cxnSpLocks/>
          </p:cNvCxnSpPr>
          <p:nvPr/>
        </p:nvCxnSpPr>
        <p:spPr>
          <a:xfrm>
            <a:off x="1941369" y="4169641"/>
            <a:ext cx="1168399" cy="10875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27C65-F6C0-78C9-A469-40AAD8018B82}"/>
              </a:ext>
            </a:extLst>
          </p:cNvPr>
          <p:cNvCxnSpPr>
            <a:cxnSpLocks/>
          </p:cNvCxnSpPr>
          <p:nvPr/>
        </p:nvCxnSpPr>
        <p:spPr>
          <a:xfrm flipH="1">
            <a:off x="1955223" y="4158096"/>
            <a:ext cx="9238" cy="108758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7C2072-1E04-8B83-DAA8-B48C97536A6F}"/>
              </a:ext>
            </a:extLst>
          </p:cNvPr>
          <p:cNvCxnSpPr>
            <a:cxnSpLocks/>
          </p:cNvCxnSpPr>
          <p:nvPr/>
        </p:nvCxnSpPr>
        <p:spPr>
          <a:xfrm>
            <a:off x="890732" y="4227368"/>
            <a:ext cx="13855" cy="1018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4B23A-BF50-B6AE-7784-C1BDA0413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C0E6F16D-394E-D214-11C5-87C791D58AD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E83E2C-7DA4-4A2C-30F9-DF6ECB755BAF}"/>
              </a:ext>
            </a:extLst>
          </p:cNvPr>
          <p:cNvSpPr txBox="1"/>
          <p:nvPr/>
        </p:nvSpPr>
        <p:spPr>
          <a:xfrm>
            <a:off x="207446" y="1377340"/>
            <a:ext cx="481344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Hybrid Representations and Modern Parallels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Modern evidence: spatial thinking uses both depictive and propositional codes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Visual and symbolic brain systems cooperate during imagery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Echoes today: the same questions resurface in debates about LLM “world models”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481A60-5499-C34D-053C-636A67094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522522"/>
            <a:ext cx="5619714" cy="63354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CCBDD9-7434-5724-1976-209BAC4D5C42}"/>
              </a:ext>
            </a:extLst>
          </p:cNvPr>
          <p:cNvSpPr txBox="1"/>
          <p:nvPr/>
        </p:nvSpPr>
        <p:spPr>
          <a:xfrm>
            <a:off x="8424152" y="4630366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 next to pond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B7CB5-0F32-A142-911B-47B1B3EDB980}"/>
              </a:ext>
            </a:extLst>
          </p:cNvPr>
          <p:cNvSpPr txBox="1"/>
          <p:nvPr/>
        </p:nvSpPr>
        <p:spPr>
          <a:xfrm>
            <a:off x="8576552" y="4782766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 next to pond</a:t>
            </a:r>
          </a:p>
        </p:txBody>
      </p:sp>
    </p:spTree>
    <p:extLst>
      <p:ext uri="{BB962C8B-B14F-4D97-AF65-F5344CB8AC3E}">
        <p14:creationId xmlns:p14="http://schemas.microsoft.com/office/powerpoint/2010/main" val="3653894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ABF70-7BBC-AC99-1FB3-0C7BB9C26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F173B5A-7536-B608-C5A1-A929DCF1684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D5CA45-965C-249B-48A8-4361801F7C4B}"/>
              </a:ext>
            </a:extLst>
          </p:cNvPr>
          <p:cNvSpPr txBox="1"/>
          <p:nvPr/>
        </p:nvSpPr>
        <p:spPr>
          <a:xfrm>
            <a:off x="623082" y="4336671"/>
            <a:ext cx="566133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Other Candidate Structures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Metric: precise distances and angles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Topological: connectivity without 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Hierarchical: nested regions and routes</a:t>
            </a:r>
          </a:p>
        </p:txBody>
      </p:sp>
      <p:pic>
        <p:nvPicPr>
          <p:cNvPr id="3074" name="Picture 2" descr="Graph Embedding: the mapping between graphs and points in a vector... |  Download Scientific Diagram">
            <a:extLst>
              <a:ext uri="{FF2B5EF4-FFF2-40B4-BE49-F238E27FC236}">
                <a16:creationId xmlns:a16="http://schemas.microsoft.com/office/drawing/2014/main" id="{8F288A46-1AAA-0AB8-CDA2-B80F1557B8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1"/>
          <a:stretch>
            <a:fillRect/>
          </a:stretch>
        </p:blipFill>
        <p:spPr bwMode="auto">
          <a:xfrm>
            <a:off x="2417233" y="1389882"/>
            <a:ext cx="6647783" cy="3034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8FA15F-4778-F0F7-E44E-6E19F9300968}"/>
              </a:ext>
            </a:extLst>
          </p:cNvPr>
          <p:cNvSpPr txBox="1"/>
          <p:nvPr/>
        </p:nvSpPr>
        <p:spPr>
          <a:xfrm>
            <a:off x="3325091" y="983907"/>
            <a:ext cx="125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Topological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6442F2-6455-81DB-FE0A-A3A03411CBD9}"/>
              </a:ext>
            </a:extLst>
          </p:cNvPr>
          <p:cNvSpPr txBox="1"/>
          <p:nvPr/>
        </p:nvSpPr>
        <p:spPr>
          <a:xfrm>
            <a:off x="7135091" y="877856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Metric</a:t>
            </a:r>
          </a:p>
        </p:txBody>
      </p:sp>
    </p:spTree>
    <p:extLst>
      <p:ext uri="{BB962C8B-B14F-4D97-AF65-F5344CB8AC3E}">
        <p14:creationId xmlns:p14="http://schemas.microsoft.com/office/powerpoint/2010/main" val="64812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C6C89-6559-6C7F-6639-7E59ACABD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3AF461B-672A-9560-FDC5-F991B898986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A1BAC2-0CE9-9695-2935-15B9B8599C3E}"/>
              </a:ext>
            </a:extLst>
          </p:cNvPr>
          <p:cNvSpPr txBox="1"/>
          <p:nvPr/>
        </p:nvSpPr>
        <p:spPr>
          <a:xfrm>
            <a:off x="6983662" y="1782395"/>
            <a:ext cx="489566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Landmarks and Spatial Hierarchies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Landmarks anchor spatial memory and reduce drift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Children and adults organize space into nested 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hierarchies explain many everyday navigation errors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9BFADB-A2B2-071E-4F49-84C069A5A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41" y="1043652"/>
            <a:ext cx="5717659" cy="477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422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B2BFB-8081-60AC-F3BB-DFCD1EBEE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BEAE8DFC-7E50-2783-E201-818DC13EAFB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C82C05-F625-E952-DF40-781440BBB0DD}"/>
              </a:ext>
            </a:extLst>
          </p:cNvPr>
          <p:cNvSpPr txBox="1"/>
          <p:nvPr/>
        </p:nvSpPr>
        <p:spPr>
          <a:xfrm>
            <a:off x="7120646" y="1503480"/>
            <a:ext cx="45914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Path Integration and Updating Mechanisms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Integrating self-motion to estimate 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Errors accumulate without external cues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Brains and machines use feedback to recalibrate</a:t>
            </a:r>
          </a:p>
        </p:txBody>
      </p:sp>
      <p:pic>
        <p:nvPicPr>
          <p:cNvPr id="4098" name="Picture 2" descr="Events don't have to be eventful: how to avoid your message getting lost in  the crowd | by The Means | Medium">
            <a:extLst>
              <a:ext uri="{FF2B5EF4-FFF2-40B4-BE49-F238E27FC236}">
                <a16:creationId xmlns:a16="http://schemas.microsoft.com/office/drawing/2014/main" id="{4A6B29E1-5113-2582-090E-6B98A7D2A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52" y="978186"/>
            <a:ext cx="6589679" cy="439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135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2A115-DE57-B643-B2B9-7B69818B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7B4C8CB-0B15-3CE9-A3CE-D1F9E1F16F0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25E4ED-129D-F32F-EFE1-77EF5F53FB96}"/>
              </a:ext>
            </a:extLst>
          </p:cNvPr>
          <p:cNvSpPr txBox="1"/>
          <p:nvPr/>
        </p:nvSpPr>
        <p:spPr>
          <a:xfrm>
            <a:off x="7607030" y="1536173"/>
            <a:ext cx="41343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Human and Animal Evidence for Path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Many species track position by integrating motion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Errors grow with distance and rotation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External cues reset and stabilize internal estimates</a:t>
            </a:r>
          </a:p>
        </p:txBody>
      </p:sp>
      <p:pic>
        <p:nvPicPr>
          <p:cNvPr id="5122" name="Picture 2" descr="Sources of path integration error in young and aging humans | Nature  Communications">
            <a:extLst>
              <a:ext uri="{FF2B5EF4-FFF2-40B4-BE49-F238E27FC236}">
                <a16:creationId xmlns:a16="http://schemas.microsoft.com/office/drawing/2014/main" id="{D35C4CFF-B48E-61E4-DAA8-8E68753EA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80" y="1121474"/>
            <a:ext cx="7120067" cy="4615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34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04D36-C132-2CA5-78B3-3687336F9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EFECD67F-F5A2-D4B5-6EE6-96F1A2E15ED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FEB388-B589-DB93-041A-CB3C1A78F915}"/>
              </a:ext>
            </a:extLst>
          </p:cNvPr>
          <p:cNvSpPr txBox="1"/>
          <p:nvPr/>
        </p:nvSpPr>
        <p:spPr>
          <a:xfrm>
            <a:off x="6947394" y="1482754"/>
            <a:ext cx="45348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Exploration and the Value and Cost of Novelty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Once you have a map, the question changes: where next?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Exploration adds information and reduces uncertainty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Novelty itself can be intrinsically rewarding</a:t>
            </a:r>
          </a:p>
        </p:txBody>
      </p:sp>
      <p:pic>
        <p:nvPicPr>
          <p:cNvPr id="5" name="Picture 2" descr="Shapes of Graphs: Trees to Triangles (Chapter 2) - Applying Graph Theory in  Ecological Research">
            <a:extLst>
              <a:ext uri="{FF2B5EF4-FFF2-40B4-BE49-F238E27FC236}">
                <a16:creationId xmlns:a16="http://schemas.microsoft.com/office/drawing/2014/main" id="{E1EEC50C-A7EC-6E20-4E5A-2E3A7CE423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926"/>
          <a:stretch>
            <a:fillRect/>
          </a:stretch>
        </p:blipFill>
        <p:spPr bwMode="auto">
          <a:xfrm>
            <a:off x="894123" y="1121011"/>
            <a:ext cx="4847002" cy="4615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4E0719-72DD-9FBB-C820-4221F430A8F5}"/>
              </a:ext>
            </a:extLst>
          </p:cNvPr>
          <p:cNvSpPr txBox="1"/>
          <p:nvPr/>
        </p:nvSpPr>
        <p:spPr>
          <a:xfrm>
            <a:off x="5123576" y="5061915"/>
            <a:ext cx="434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AB83D-D9DE-B764-358A-43169CCB9334}"/>
              </a:ext>
            </a:extLst>
          </p:cNvPr>
          <p:cNvSpPr txBox="1"/>
          <p:nvPr/>
        </p:nvSpPr>
        <p:spPr>
          <a:xfrm>
            <a:off x="2079408" y="5753412"/>
            <a:ext cx="434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902DA0-37FE-F069-D4BC-61C9037CAFB4}"/>
              </a:ext>
            </a:extLst>
          </p:cNvPr>
          <p:cNvSpPr txBox="1"/>
          <p:nvPr/>
        </p:nvSpPr>
        <p:spPr>
          <a:xfrm>
            <a:off x="4456199" y="5291747"/>
            <a:ext cx="434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7BB7A-F6F4-F2A9-46A8-166E2A36956E}"/>
              </a:ext>
            </a:extLst>
          </p:cNvPr>
          <p:cNvSpPr txBox="1"/>
          <p:nvPr/>
        </p:nvSpPr>
        <p:spPr>
          <a:xfrm>
            <a:off x="778266" y="5383472"/>
            <a:ext cx="49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+9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F3008C-01B2-7865-9541-ECFE5F7048FD}"/>
              </a:ext>
            </a:extLst>
          </p:cNvPr>
          <p:cNvSpPr txBox="1"/>
          <p:nvPr/>
        </p:nvSpPr>
        <p:spPr>
          <a:xfrm>
            <a:off x="1437980" y="5395160"/>
            <a:ext cx="49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+7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C2F48B-202C-183C-EE53-D21E2387EDD5}"/>
              </a:ext>
            </a:extLst>
          </p:cNvPr>
          <p:cNvSpPr txBox="1"/>
          <p:nvPr/>
        </p:nvSpPr>
        <p:spPr>
          <a:xfrm>
            <a:off x="1891349" y="5213982"/>
            <a:ext cx="49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+8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03AB60-E7E5-63F3-4227-415494FAF64F}"/>
              </a:ext>
            </a:extLst>
          </p:cNvPr>
          <p:cNvSpPr txBox="1"/>
          <p:nvPr/>
        </p:nvSpPr>
        <p:spPr>
          <a:xfrm>
            <a:off x="3541799" y="5753413"/>
            <a:ext cx="49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+2</a:t>
            </a:r>
          </a:p>
        </p:txBody>
      </p:sp>
    </p:spTree>
    <p:extLst>
      <p:ext uri="{BB962C8B-B14F-4D97-AF65-F5344CB8AC3E}">
        <p14:creationId xmlns:p14="http://schemas.microsoft.com/office/powerpoint/2010/main" val="2731878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1694D-6135-A6BD-6FD8-F180455B5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E8A0FB45-F2F0-8ACB-70BC-93BCACE866D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C5A53-BFAC-427F-6C80-0D46C696CE37}"/>
              </a:ext>
            </a:extLst>
          </p:cNvPr>
          <p:cNvSpPr txBox="1"/>
          <p:nvPr/>
        </p:nvSpPr>
        <p:spPr>
          <a:xfrm>
            <a:off x="6653720" y="1597728"/>
            <a:ext cx="464982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Explore–Exploit Tradeoff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Explore: gain new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Exploit: use what you already know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Every organism—and every AI—must balance the two</a:t>
            </a:r>
          </a:p>
        </p:txBody>
      </p:sp>
      <p:pic>
        <p:nvPicPr>
          <p:cNvPr id="3" name="Picture 2" descr="Change Openness Quiz - Life Coaching With a Smile">
            <a:extLst>
              <a:ext uri="{FF2B5EF4-FFF2-40B4-BE49-F238E27FC236}">
                <a16:creationId xmlns:a16="http://schemas.microsoft.com/office/drawing/2014/main" id="{2DEE02AC-BAD6-5C44-F77E-5889C7170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04" y="875489"/>
            <a:ext cx="5107021" cy="5107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625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D59AE-F97A-418F-A658-596B69383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DD1E0CC-03D8-32CF-04D8-4CB2F05D8B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5FB92-F501-0652-CD22-1CA61995DF59}"/>
              </a:ext>
            </a:extLst>
          </p:cNvPr>
          <p:cNvSpPr txBox="1"/>
          <p:nvPr/>
        </p:nvSpPr>
        <p:spPr>
          <a:xfrm>
            <a:off x="1371227" y="4187043"/>
            <a:ext cx="99340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Curiosity and Intrinsic Motivation</a:t>
            </a:r>
          </a:p>
          <a:p>
            <a:r>
              <a:rPr lang="en-US" sz="2400" dirty="0"/>
              <a:t>Exploration can be rewarding on its own</a:t>
            </a:r>
          </a:p>
          <a:p>
            <a:r>
              <a:rPr lang="en-US" sz="2400" dirty="0"/>
              <a:t>Curiosity reduces uncertainty and builds knowledge</a:t>
            </a:r>
          </a:p>
          <a:p>
            <a:r>
              <a:rPr lang="en-US" sz="2400" dirty="0"/>
              <a:t>Play is nature’s way of learning without stakes</a:t>
            </a:r>
          </a:p>
        </p:txBody>
      </p:sp>
      <p:pic>
        <p:nvPicPr>
          <p:cNvPr id="6146" name="Picture 2" descr="Frontiers | Face perception and processing in early infancy: inborn  predispositions and developmental changes">
            <a:extLst>
              <a:ext uri="{FF2B5EF4-FFF2-40B4-BE49-F238E27FC236}">
                <a16:creationId xmlns:a16="http://schemas.microsoft.com/office/drawing/2014/main" id="{CF49A840-81CD-711A-9A64-8BAE3842E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267" y="954293"/>
            <a:ext cx="5421549" cy="301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ow studying babies' minds is prompting us to rethink consciousness | New  Scientist">
            <a:extLst>
              <a:ext uri="{FF2B5EF4-FFF2-40B4-BE49-F238E27FC236}">
                <a16:creationId xmlns:a16="http://schemas.microsoft.com/office/drawing/2014/main" id="{D7D41A5C-D4B5-DF11-01EB-0570D29D5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954293"/>
            <a:ext cx="4117770" cy="274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644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17415-52D2-0CB8-40B7-E5603926A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095DEE5-A66A-3961-0D0F-C1F8433F7D6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28B86D-B661-9845-6706-95E8B747A417}"/>
              </a:ext>
            </a:extLst>
          </p:cNvPr>
          <p:cNvSpPr txBox="1"/>
          <p:nvPr/>
        </p:nvSpPr>
        <p:spPr>
          <a:xfrm>
            <a:off x="1371227" y="4187043"/>
            <a:ext cx="99340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Explore–Exploit in Human and Animal Studies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Exploration peaks in youth, but persists across life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Animals and humans explore strategically, not randomly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Curiosity adapts to uncertainty and potential reward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702F8A1-7EB3-D639-FEF4-D250A49EF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125" y="905352"/>
            <a:ext cx="8382000" cy="311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555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283C3-0629-A54F-AF27-A992239C4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4391022-1CE3-967F-B838-8FDB8EF81E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59811-7D67-9AB9-5930-6305775B799D}"/>
              </a:ext>
            </a:extLst>
          </p:cNvPr>
          <p:cNvSpPr txBox="1"/>
          <p:nvPr/>
        </p:nvSpPr>
        <p:spPr>
          <a:xfrm>
            <a:off x="1371227" y="4187043"/>
            <a:ext cx="99340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Explore–Exploit in 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AI agents face the same 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Too little exploration: they get stuck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Too much: they never learn what works</a:t>
            </a:r>
          </a:p>
        </p:txBody>
      </p:sp>
      <p:pic>
        <p:nvPicPr>
          <p:cNvPr id="8194" name="Picture 2" descr="The epsilon-greedy policy - Hands-On Reinforcement Learning with Python  [Book]">
            <a:extLst>
              <a:ext uri="{FF2B5EF4-FFF2-40B4-BE49-F238E27FC236}">
                <a16:creationId xmlns:a16="http://schemas.microsoft.com/office/drawing/2014/main" id="{B4091F8F-2D07-E896-5BF2-ECB77DD9A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182" y="570443"/>
            <a:ext cx="6442143" cy="3427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03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B2CA281-11FA-A27B-CD7A-9F443FAEA40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A92D8F-BC67-D36F-DFAC-BB3167810E94}"/>
              </a:ext>
            </a:extLst>
          </p:cNvPr>
          <p:cNvSpPr txBox="1"/>
          <p:nvPr/>
        </p:nvSpPr>
        <p:spPr>
          <a:xfrm>
            <a:off x="5318975" y="1100470"/>
            <a:ext cx="663910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Recap &amp; Overview</a:t>
            </a:r>
          </a:p>
          <a:p>
            <a:r>
              <a:rPr lang="en-US" sz="2800" dirty="0"/>
              <a:t>Why spatial cognition evolved, and what it allowed early vertebrates to do</a:t>
            </a:r>
          </a:p>
          <a:p>
            <a:endParaRPr lang="en-US" sz="3200" b="1" dirty="0"/>
          </a:p>
          <a:p>
            <a:r>
              <a:rPr lang="en-US" sz="3200" b="1" dirty="0"/>
              <a:t>Today</a:t>
            </a:r>
            <a:r>
              <a:rPr lang="en-US" sz="32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minds and machines </a:t>
            </a:r>
            <a:r>
              <a:rPr lang="en-US" sz="2800" i="1" dirty="0"/>
              <a:t>represent</a:t>
            </a:r>
            <a:r>
              <a:rPr lang="en-US" sz="2800" dirty="0"/>
              <a:t> and </a:t>
            </a:r>
            <a:r>
              <a:rPr lang="en-US" sz="2800" i="1" dirty="0"/>
              <a:t>compute</a:t>
            </a:r>
            <a:r>
              <a:rPr lang="en-US" sz="2800" dirty="0"/>
              <a:t> space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We’ll draw on both cognitive psychology and machine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69B6E8-01DF-05CA-E3A3-8017F5D7D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01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ADC82-AE57-FE64-E903-E0C098AA2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51341802-23B6-5E2D-259F-0D795AAB6D3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618609-ABDD-B3F2-23C7-B28731F0AA5B}"/>
              </a:ext>
            </a:extLst>
          </p:cNvPr>
          <p:cNvSpPr txBox="1"/>
          <p:nvPr/>
        </p:nvSpPr>
        <p:spPr>
          <a:xfrm>
            <a:off x="5695829" y="859065"/>
            <a:ext cx="6262254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There are many kinds of maps we can have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There are many algorithms for integrating them with input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Curiosity as a mechanism for building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sz="3200" b="1" dirty="0"/>
              <a:t>Up Next</a:t>
            </a:r>
          </a:p>
          <a:p>
            <a:r>
              <a:rPr lang="en-US" sz="2800" dirty="0"/>
              <a:t>How brains implement those computations—From spatial maps to memory systems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188E2C-BEB6-98A9-AACF-4C95823A1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80278-FAFB-2C68-26F5-4711773E5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76C0C52-4949-25CD-0B57-BF44CD2D4AF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9A6506-6782-27FF-EBAD-465A10089E5B}"/>
              </a:ext>
            </a:extLst>
          </p:cNvPr>
          <p:cNvSpPr txBox="1"/>
          <p:nvPr/>
        </p:nvSpPr>
        <p:spPr>
          <a:xfrm>
            <a:off x="7762672" y="1198901"/>
            <a:ext cx="420965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Computational Challenge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Given partial, noisy input: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can an agent maintain an accurate sense of space?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Representation + Update = Navigation</a:t>
            </a:r>
          </a:p>
        </p:txBody>
      </p:sp>
      <p:pic>
        <p:nvPicPr>
          <p:cNvPr id="1026" name="Picture 2" descr="Neighborhood of Make-Believe | LMT's Personal Wiki | Fandom">
            <a:extLst>
              <a:ext uri="{FF2B5EF4-FFF2-40B4-BE49-F238E27FC236}">
                <a16:creationId xmlns:a16="http://schemas.microsoft.com/office/drawing/2014/main" id="{D28D91F0-44D6-AC15-4CF5-FFC629500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70" y="926526"/>
            <a:ext cx="7405991" cy="408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2513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D4C2A-0440-CC71-F426-C8F031820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47E9714-FE92-1503-167F-5F7D9FEEB9E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1E8C6F-55F8-AFB2-FBA2-F3AD70D73F05}"/>
              </a:ext>
            </a:extLst>
          </p:cNvPr>
          <p:cNvSpPr txBox="1"/>
          <p:nvPr/>
        </p:nvSpPr>
        <p:spPr>
          <a:xfrm>
            <a:off x="1071969" y="4120539"/>
            <a:ext cx="946856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Egocentric and Allocentric Reference Frames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Egocentric</a:t>
            </a:r>
            <a:r>
              <a:rPr lang="en-US" sz="2800" dirty="0"/>
              <a:t>: space coded relative to self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Allocentric</a:t>
            </a:r>
            <a:r>
              <a:rPr lang="en-US" sz="2800" dirty="0"/>
              <a:t>: space coded relative to environment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Spatial cognition needs both—and transforms between them</a:t>
            </a:r>
          </a:p>
        </p:txBody>
      </p:sp>
      <p:pic>
        <p:nvPicPr>
          <p:cNvPr id="2050" name="Picture 2" descr="The location of objects can be represented in egocentric and... | Download  Scientific Diagram">
            <a:extLst>
              <a:ext uri="{FF2B5EF4-FFF2-40B4-BE49-F238E27FC236}">
                <a16:creationId xmlns:a16="http://schemas.microsoft.com/office/drawing/2014/main" id="{3117FCC7-4059-F82C-638D-4573FF082A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1"/>
          <a:stretch>
            <a:fillRect/>
          </a:stretch>
        </p:blipFill>
        <p:spPr bwMode="auto">
          <a:xfrm>
            <a:off x="2544505" y="875309"/>
            <a:ext cx="6393240" cy="3105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659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646D5-00AE-A7AA-D5B9-E0C78D2AB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3B457E2-2A45-E181-F237-87B04107378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2C7662-E26B-A783-CFDF-D07335933D5B}"/>
              </a:ext>
            </a:extLst>
          </p:cNvPr>
          <p:cNvSpPr txBox="1"/>
          <p:nvPr/>
        </p:nvSpPr>
        <p:spPr>
          <a:xfrm>
            <a:off x="6096000" y="1820354"/>
            <a:ext cx="593528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Transforming Between Frames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Mental maps often align with environmental axes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Changing perspective slows recall and increases errors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Reveals the cost of transforming between frames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45DA75-3D86-4CC9-BA1E-476653CB2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923" y="735162"/>
            <a:ext cx="4437628" cy="534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03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B3B850-9607-6ED9-C42C-D7EE1700D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110" y="148164"/>
            <a:ext cx="5820354" cy="656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5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BCF8A-3F10-F3AA-2557-D1BD2C32E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CD9070-3788-E96F-7E5D-C9C44A0508D7}"/>
              </a:ext>
            </a:extLst>
          </p:cNvPr>
          <p:cNvSpPr txBox="1"/>
          <p:nvPr/>
        </p:nvSpPr>
        <p:spPr>
          <a:xfrm>
            <a:off x="7334672" y="1370919"/>
            <a:ext cx="40628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Reading Check 8-2</a:t>
            </a:r>
          </a:p>
          <a:p>
            <a:endParaRPr lang="en-US" sz="3200" b="1" dirty="0"/>
          </a:p>
          <a:p>
            <a:r>
              <a:rPr lang="en-US" sz="3200" b="1" dirty="0"/>
              <a:t>Password</a:t>
            </a:r>
            <a:r>
              <a:rPr lang="en-US" sz="3200" dirty="0"/>
              <a:t>: map           </a:t>
            </a:r>
          </a:p>
          <a:p>
            <a:endParaRPr lang="en-US" sz="3200" b="1" dirty="0"/>
          </a:p>
          <a:p>
            <a:r>
              <a:rPr lang="en-US" sz="3200" b="1" dirty="0"/>
              <a:t>Question</a:t>
            </a:r>
            <a:r>
              <a:rPr lang="en-US" sz="3200" dirty="0"/>
              <a:t>: how did you go about recreating the map?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392C45-6BA8-BED9-EEC2-2E4C70F5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455" y="148164"/>
            <a:ext cx="5820354" cy="656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10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E559B-85EC-322D-6ABB-61DA5D6FC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99EF79A-A181-153D-7958-580ADFCD2B3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17DC6-1EDF-6BF2-96D9-69D45227D8AF}"/>
              </a:ext>
            </a:extLst>
          </p:cNvPr>
          <p:cNvSpPr txBox="1"/>
          <p:nvPr/>
        </p:nvSpPr>
        <p:spPr>
          <a:xfrm>
            <a:off x="72090" y="1085510"/>
            <a:ext cx="380164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What Form Do Mental Representations Take?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Are mental maps </a:t>
            </a:r>
            <a:r>
              <a:rPr lang="en-US" sz="2200" b="1" dirty="0"/>
              <a:t>pictorial</a:t>
            </a:r>
            <a:r>
              <a:rPr lang="en-US" sz="2200" dirty="0"/>
              <a:t> or </a:t>
            </a:r>
            <a:r>
              <a:rPr lang="en-US" sz="2200" b="1" dirty="0"/>
              <a:t>propositional</a:t>
            </a:r>
            <a:r>
              <a:rPr lang="en-US" sz="22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err="1"/>
              <a:t>Kosslyn</a:t>
            </a:r>
            <a:r>
              <a:rPr lang="en-US" sz="2200" dirty="0"/>
              <a:t>: Mental images are depictive, like inner pictures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err="1"/>
              <a:t>Pylyshyn</a:t>
            </a:r>
            <a:r>
              <a:rPr lang="en-US" sz="2200" dirty="0"/>
              <a:t>: Mental images are propositional, abstract descriptions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How we </a:t>
            </a:r>
            <a:r>
              <a:rPr lang="en-US" sz="2200" i="1" dirty="0"/>
              <a:t>represent</a:t>
            </a:r>
            <a:r>
              <a:rPr lang="en-US" sz="2200" dirty="0"/>
              <a:t> space changes what we can </a:t>
            </a:r>
            <a:r>
              <a:rPr lang="en-US" sz="2200" i="1" dirty="0"/>
              <a:t>compute</a:t>
            </a: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084530-1F76-E268-EBF1-BE0C938C0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452" y="1641567"/>
            <a:ext cx="4627096" cy="52164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CD4BCE-E13F-7922-08CC-0FC177D2FED1}"/>
              </a:ext>
            </a:extLst>
          </p:cNvPr>
          <p:cNvSpPr txBox="1"/>
          <p:nvPr/>
        </p:nvSpPr>
        <p:spPr>
          <a:xfrm>
            <a:off x="8568653" y="1311989"/>
            <a:ext cx="3418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Propositional </a:t>
            </a:r>
          </a:p>
          <a:p>
            <a:r>
              <a:rPr lang="en-US" sz="2400" b="1" dirty="0"/>
              <a:t>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tree is next to pond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well and hut are in the SW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island is shaped like a fat-bottomed ”S”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beach is in the 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 is pretty empty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33459E-DF3E-1A31-C15E-013784F63B1B}"/>
              </a:ext>
            </a:extLst>
          </p:cNvPr>
          <p:cNvSpPr txBox="1"/>
          <p:nvPr/>
        </p:nvSpPr>
        <p:spPr>
          <a:xfrm>
            <a:off x="5104014" y="1081157"/>
            <a:ext cx="3260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Pictorial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372654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ABAD7-FC0D-2AA0-B9F8-9121022FF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B745387-DAF5-7FE3-039A-6D762BDF73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Algorithms &amp; Representations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CB6443-099E-F5E0-2A1A-770CDC54D2B7}"/>
              </a:ext>
            </a:extLst>
          </p:cNvPr>
          <p:cNvSpPr txBox="1"/>
          <p:nvPr/>
        </p:nvSpPr>
        <p:spPr>
          <a:xfrm>
            <a:off x="72090" y="1085510"/>
            <a:ext cx="380164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What Form Do Mental Representations Take?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Are mental maps </a:t>
            </a:r>
            <a:r>
              <a:rPr lang="en-US" sz="2200" b="1" dirty="0"/>
              <a:t>pictorial</a:t>
            </a:r>
            <a:r>
              <a:rPr lang="en-US" sz="2200" dirty="0"/>
              <a:t> or </a:t>
            </a:r>
            <a:r>
              <a:rPr lang="en-US" sz="2200" b="1" dirty="0"/>
              <a:t>propositional</a:t>
            </a:r>
            <a:r>
              <a:rPr lang="en-US" sz="22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err="1"/>
              <a:t>Kosslyn</a:t>
            </a:r>
            <a:r>
              <a:rPr lang="en-US" sz="2200" dirty="0"/>
              <a:t>: Mental images are depictive, like inner pictures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err="1"/>
              <a:t>Pylyshyn</a:t>
            </a:r>
            <a:r>
              <a:rPr lang="en-US" sz="2200" dirty="0"/>
              <a:t>: Mental images are propositional, abstract descriptions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/>
              <a:t>How we </a:t>
            </a:r>
            <a:r>
              <a:rPr lang="en-US" sz="2200" i="1" dirty="0"/>
              <a:t>represent</a:t>
            </a:r>
            <a:r>
              <a:rPr lang="en-US" sz="2200" dirty="0"/>
              <a:t> space changes what we can </a:t>
            </a:r>
            <a:r>
              <a:rPr lang="en-US" sz="2200" i="1" dirty="0"/>
              <a:t>compute</a:t>
            </a: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F48407-F628-3B0C-7956-8BD4901D4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452" y="1641567"/>
            <a:ext cx="4627096" cy="52164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1E6BCA-9CB2-9AEA-837B-A93D8F98D2A5}"/>
              </a:ext>
            </a:extLst>
          </p:cNvPr>
          <p:cNvSpPr txBox="1"/>
          <p:nvPr/>
        </p:nvSpPr>
        <p:spPr>
          <a:xfrm>
            <a:off x="8568653" y="1311989"/>
            <a:ext cx="3418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Propositional </a:t>
            </a:r>
          </a:p>
          <a:p>
            <a:r>
              <a:rPr lang="en-US" sz="2400" b="1" dirty="0"/>
              <a:t>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tree is next to pond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well and hut are in the SW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island is shaped like a fat-bottomed ”S”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beach is in the 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 is pretty empty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2A389B-15C6-8817-1F80-35ADB7BE97F6}"/>
              </a:ext>
            </a:extLst>
          </p:cNvPr>
          <p:cNvSpPr txBox="1"/>
          <p:nvPr/>
        </p:nvSpPr>
        <p:spPr>
          <a:xfrm>
            <a:off x="5104014" y="1081157"/>
            <a:ext cx="3260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Pictorial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213427838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5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5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EB6B2FBE-53CE-AE45-9D18-D10FBF4063E0}" vid="{7AC8A834-0896-8341-9AC3-2DE1C842C7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33514</TotalTime>
  <Words>5293</Words>
  <Application>Microsoft Macintosh PowerPoint</Application>
  <PresentationFormat>Widescreen</PresentationFormat>
  <Paragraphs>524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Georgia</vt:lpstr>
      <vt:lpstr>Custom Design</vt:lpstr>
      <vt:lpstr>BCOG 100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Willits, Jon Anthony</dc:creator>
  <cp:lastModifiedBy>Willits, Jon Anthony</cp:lastModifiedBy>
  <cp:revision>483</cp:revision>
  <cp:lastPrinted>2025-10-16T14:44:08Z</cp:lastPrinted>
  <dcterms:created xsi:type="dcterms:W3CDTF">2022-08-22T20:35:14Z</dcterms:created>
  <dcterms:modified xsi:type="dcterms:W3CDTF">2025-10-16T14:44:32Z</dcterms:modified>
</cp:coreProperties>
</file>

<file path=docProps/thumbnail.jpeg>
</file>